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s/slide14.xml" ContentType="application/vnd.openxmlformats-officedocument.presentationml.slide+xml"/>
  <Override PartName="/ppt/notesSlides/notesSlide16.xml" ContentType="application/vnd.openxmlformats-officedocument.presentationml.notesSlide+xml"/>
  <Default Extension="xml" ContentType="application/xml"/>
  <Override PartName="/ppt/slides/slide45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.xml" ContentType="application/vnd.openxmlformats-officedocument.presentationml.notesSlide+xml"/>
  <Override PartName="/ppt/slides/slide28.xml" ContentType="application/vnd.openxmlformats-officedocument.presentationml.slide+xml"/>
  <Override PartName="/ppt/slides/slide54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slides/slide5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ppt/slides/slide61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44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s/slide27.xml" ContentType="application/vnd.openxmlformats-officedocument.presentationml.slide+xml"/>
  <Override PartName="/ppt/slides/slide53.xml" ContentType="application/vnd.openxmlformats-officedocument.presentationml.slide+xml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Layouts/slideLayout4.xml" ContentType="application/vnd.openxmlformats-officedocument.presentationml.slideLayout+xml"/>
  <Default Extension="png" ContentType="image/png"/>
  <Override PartName="/ppt/notesSlides/notesSlide8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60.xml" ContentType="application/vnd.openxmlformats-officedocument.presentationml.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slides/slide43.xml" ContentType="application/vnd.openxmlformats-officedocument.presentationml.slide+xml"/>
  <Override PartName="/ppt/slides/slide59.xml" ContentType="application/vnd.openxmlformats-officedocument.presentationml.slide+xml"/>
  <Override PartName="/ppt/slides/slide26.xml" ContentType="application/vnd.openxmlformats-officedocument.presentationml.slide+xml"/>
  <Override PartName="/ppt/slides/slide52.xml" ContentType="application/vnd.openxmlformats-officedocument.presentationml.slide+xml"/>
  <Override PartName="/ppt/slides/slide35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49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42.xml" ContentType="application/vnd.openxmlformats-officedocument.presentationml.slide+xml"/>
  <Override PartName="/ppt/slides/slide58.xml" ContentType="application/vnd.openxmlformats-officedocument.presentationml.slide+xml"/>
  <Override PartName="/ppt/slides/slide25.xml" ContentType="application/vnd.openxmlformats-officedocument.presentationml.slide+xml"/>
  <Override PartName="/ppt/slides/slide51.xml" ContentType="application/vnd.openxmlformats-officedocument.presentationml.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2.xml" ContentType="application/vnd.openxmlformats-officedocument.presentationml.notesSlide+xml"/>
  <Override PartName="/docProps/app.xml" ContentType="application/vnd.openxmlformats-officedocument.extended-properties+xml"/>
  <Override PartName="/ppt/slides/slide4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41.xml" ContentType="application/vnd.openxmlformats-officedocument.presentationml.slide+xml"/>
  <Override PartName="/ppt/theme/theme3.xml" ContentType="application/vnd.openxmlformats-officedocument.theme+xml"/>
  <Override PartName="/ppt/slides/slide57.xml" ContentType="application/vnd.openxmlformats-officedocument.presentationml.slide+xml"/>
  <Override PartName="/ppt/slides/slide24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50.xml" ContentType="application/vnd.openxmlformats-officedocument.presentationml.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notesSlides/notesSlide18.xml" ContentType="application/vnd.openxmlformats-officedocument.presentationml.notesSlide+xml"/>
  <Override PartName="/ppt/viewProps.xml" ContentType="application/vnd.openxmlformats-officedocument.presentationml.viewProps+xml"/>
  <Default Extension="jpeg" ContentType="image/jpeg"/>
  <Override PartName="/ppt/notesSlides/notesSlide11.xml" ContentType="application/vnd.openxmlformats-officedocument.presentationml.notesSlide+xml"/>
  <Override PartName="/ppt/slides/slide4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0.xml" ContentType="application/vnd.openxmlformats-officedocument.presentationml.slide+xml"/>
  <Override PartName="/ppt/theme/theme2.xml" ContentType="application/vnd.openxmlformats-officedocument.theme+xml"/>
  <Override PartName="/ppt/slides/slide56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39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4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slides/slide38.xml" ContentType="application/vnd.openxmlformats-officedocument.presentationml.slide+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Default Extension="bin" ContentType="application/vnd.openxmlformats-officedocument.presentationml.printerSettings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256" r:id="rId2"/>
    <p:sldId id="348" r:id="rId3"/>
    <p:sldId id="284" r:id="rId4"/>
    <p:sldId id="349" r:id="rId5"/>
    <p:sldId id="315" r:id="rId6"/>
    <p:sldId id="368" r:id="rId7"/>
    <p:sldId id="351" r:id="rId8"/>
    <p:sldId id="350" r:id="rId9"/>
    <p:sldId id="353" r:id="rId10"/>
    <p:sldId id="377" r:id="rId11"/>
    <p:sldId id="347" r:id="rId12"/>
    <p:sldId id="376" r:id="rId13"/>
    <p:sldId id="302" r:id="rId14"/>
    <p:sldId id="375" r:id="rId15"/>
    <p:sldId id="419" r:id="rId16"/>
    <p:sldId id="407" r:id="rId17"/>
    <p:sldId id="408" r:id="rId18"/>
    <p:sldId id="409" r:id="rId19"/>
    <p:sldId id="404" r:id="rId20"/>
    <p:sldId id="395" r:id="rId21"/>
    <p:sldId id="397" r:id="rId22"/>
    <p:sldId id="405" r:id="rId23"/>
    <p:sldId id="390" r:id="rId24"/>
    <p:sldId id="391" r:id="rId25"/>
    <p:sldId id="399" r:id="rId26"/>
    <p:sldId id="385" r:id="rId27"/>
    <p:sldId id="384" r:id="rId28"/>
    <p:sldId id="398" r:id="rId29"/>
    <p:sldId id="380" r:id="rId30"/>
    <p:sldId id="382" r:id="rId31"/>
    <p:sldId id="381" r:id="rId32"/>
    <p:sldId id="383" r:id="rId33"/>
    <p:sldId id="401" r:id="rId34"/>
    <p:sldId id="386" r:id="rId35"/>
    <p:sldId id="387" r:id="rId36"/>
    <p:sldId id="400" r:id="rId37"/>
    <p:sldId id="379" r:id="rId38"/>
    <p:sldId id="341" r:id="rId39"/>
    <p:sldId id="378" r:id="rId40"/>
    <p:sldId id="410" r:id="rId41"/>
    <p:sldId id="411" r:id="rId42"/>
    <p:sldId id="412" r:id="rId43"/>
    <p:sldId id="402" r:id="rId44"/>
    <p:sldId id="403" r:id="rId45"/>
    <p:sldId id="406" r:id="rId46"/>
    <p:sldId id="370" r:id="rId47"/>
    <p:sldId id="420" r:id="rId48"/>
    <p:sldId id="371" r:id="rId49"/>
    <p:sldId id="415" r:id="rId50"/>
    <p:sldId id="417" r:id="rId51"/>
    <p:sldId id="416" r:id="rId52"/>
    <p:sldId id="421" r:id="rId53"/>
    <p:sldId id="413" r:id="rId54"/>
    <p:sldId id="414" r:id="rId55"/>
    <p:sldId id="369" r:id="rId56"/>
    <p:sldId id="321" r:id="rId57"/>
    <p:sldId id="418" r:id="rId58"/>
    <p:sldId id="372" r:id="rId59"/>
    <p:sldId id="374" r:id="rId60"/>
    <p:sldId id="339" r:id="rId61"/>
    <p:sldId id="332" r:id="rId62"/>
  </p:sldIdLst>
  <p:sldSz cx="12179300" cy="9134475" type="ledger"/>
  <p:notesSz cx="6858000" cy="9144000"/>
  <p:defaultTextStyle>
    <a:defPPr>
      <a:defRPr lang="en-US"/>
    </a:defPPr>
    <a:lvl1pPr algn="l" defTabSz="60801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608013" indent="-150813" algn="l" defTabSz="60801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1217613" indent="-303213" algn="l" defTabSz="60801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825625" indent="-454025" algn="l" defTabSz="60801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2435225" indent="-606425" algn="l" defTabSz="608013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scaleToFitPaper="1"/>
  <p:clrMru>
    <a:srgbClr val="AEB1C0"/>
    <a:srgbClr val="DA924A"/>
    <a:srgbClr val="666666"/>
    <a:srgbClr val="FFFFFF"/>
    <a:srgbClr val="EDEDED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3444" autoAdjust="0"/>
    <p:restoredTop sz="90656" autoAdjust="0"/>
  </p:normalViewPr>
  <p:slideViewPr>
    <p:cSldViewPr snapToGrid="0" snapToObjects="1">
      <p:cViewPr varScale="1">
        <p:scale>
          <a:sx n="79" d="100"/>
          <a:sy n="79" d="100"/>
        </p:scale>
        <p:origin x="-816" y="-104"/>
      </p:cViewPr>
      <p:guideLst>
        <p:guide orient="horz" pos="2877"/>
        <p:guide pos="383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20" d="100"/>
        <a:sy n="220" d="100"/>
      </p:scale>
      <p:origin x="0" y="1728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handoutMaster" Target="handoutMasters/handoutMaster1.xml"/><Relationship Id="rId65" Type="http://schemas.openxmlformats.org/officeDocument/2006/relationships/printerSettings" Target="printerSettings/printerSettings1.bin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B3A973A9-0B0B-43F2-9AA9-3DC61C4F8A9A}" type="datetimeFigureOut">
              <a:rPr lang="en-US"/>
              <a:pPr>
                <a:defRPr/>
              </a:pPr>
              <a:t>9/10/11</a:t>
            </a:fld>
            <a:endParaRPr lang="en-US"/>
          </a:p>
        </p:txBody>
      </p:sp>
      <p:sp>
        <p:nvSpPr>
          <p:cNvPr id="101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1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F8619C8B-1BDE-4EBA-A31A-98AF0EC483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608945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608945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880DB29-1BB1-4B4D-9C88-BFE0F86A4735}" type="datetimeFigureOut">
              <a:rPr lang="en-US"/>
              <a:pPr>
                <a:defRPr/>
              </a:pPr>
              <a:t>9/10/11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608945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608945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9DD68F01-194B-4811-9A13-CACEDB2FF8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A</a:t>
            </a: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608013" fontAlgn="base">
              <a:spcBef>
                <a:spcPct val="0"/>
              </a:spcBef>
              <a:spcAft>
                <a:spcPct val="0"/>
              </a:spcAft>
              <a:defRPr/>
            </a:pPr>
            <a:fld id="{D1896890-6A3C-4C13-B75F-2ABB887F03E5}" type="slidenum">
              <a:rPr lang="en-US">
                <a:cs typeface="Arial" charset="0"/>
              </a:rPr>
              <a:pPr defTabSz="608013"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>
              <a:cs typeface="Arial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</a:t>
            </a:r>
          </a:p>
        </p:txBody>
      </p:sp>
      <p:sp>
        <p:nvSpPr>
          <p:cNvPr id="25603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C5A9D42-D782-4428-9DCF-A0B97DF01643}" type="slidenum">
              <a:rPr lang="en-US" sz="1200">
                <a:latin typeface="Calibri" pitchFamily="34" charset="0"/>
              </a:rPr>
              <a:pPr algn="r"/>
              <a:t>13</a:t>
            </a:fld>
            <a:endParaRPr lang="en-US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</a:t>
            </a:r>
          </a:p>
        </p:txBody>
      </p:sp>
      <p:sp>
        <p:nvSpPr>
          <p:cNvPr id="25603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C5A9D42-D782-4428-9DCF-A0B97DF01643}" type="slidenum">
              <a:rPr lang="en-US" sz="1200">
                <a:latin typeface="Calibri" pitchFamily="34" charset="0"/>
              </a:rPr>
              <a:pPr algn="r"/>
              <a:t>14</a:t>
            </a:fld>
            <a:endParaRPr lang="en-US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</a:t>
            </a:r>
          </a:p>
        </p:txBody>
      </p:sp>
      <p:sp>
        <p:nvSpPr>
          <p:cNvPr id="25603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C5A9D42-D782-4428-9DCF-A0B97DF01643}" type="slidenum">
              <a:rPr lang="en-US" sz="1200">
                <a:latin typeface="Calibri" pitchFamily="34" charset="0"/>
              </a:rPr>
              <a:pPr algn="r"/>
              <a:t>47</a:t>
            </a:fld>
            <a:endParaRPr lang="en-US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</a:t>
            </a:r>
          </a:p>
        </p:txBody>
      </p:sp>
      <p:sp>
        <p:nvSpPr>
          <p:cNvPr id="25603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C5A9D42-D782-4428-9DCF-A0B97DF01643}" type="slidenum">
              <a:rPr lang="en-US" sz="1200">
                <a:latin typeface="Calibri" pitchFamily="34" charset="0"/>
              </a:rPr>
              <a:pPr algn="r"/>
              <a:t>50</a:t>
            </a:fld>
            <a:endParaRPr lang="en-US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</a:t>
            </a:r>
          </a:p>
        </p:txBody>
      </p:sp>
      <p:sp>
        <p:nvSpPr>
          <p:cNvPr id="25603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C5A9D42-D782-4428-9DCF-A0B97DF01643}" type="slidenum">
              <a:rPr lang="en-US" sz="1200">
                <a:latin typeface="Calibri" pitchFamily="34" charset="0"/>
              </a:rPr>
              <a:pPr algn="r"/>
              <a:t>52</a:t>
            </a:fld>
            <a:endParaRPr lang="en-US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</a:t>
            </a:r>
          </a:p>
        </p:txBody>
      </p:sp>
      <p:sp>
        <p:nvSpPr>
          <p:cNvPr id="25603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C5A9D42-D782-4428-9DCF-A0B97DF01643}" type="slidenum">
              <a:rPr lang="en-US" sz="1200">
                <a:latin typeface="Calibri" pitchFamily="34" charset="0"/>
              </a:rPr>
              <a:pPr algn="r"/>
              <a:t>54</a:t>
            </a:fld>
            <a:endParaRPr lang="en-US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</a:t>
            </a:r>
          </a:p>
        </p:txBody>
      </p:sp>
      <p:sp>
        <p:nvSpPr>
          <p:cNvPr id="25603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C5A9D42-D782-4428-9DCF-A0B97DF01643}" type="slidenum">
              <a:rPr lang="en-US" sz="1200">
                <a:latin typeface="Calibri" pitchFamily="34" charset="0"/>
              </a:rPr>
              <a:pPr algn="r"/>
              <a:t>57</a:t>
            </a:fld>
            <a:endParaRPr lang="en-US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</a:t>
            </a:r>
          </a:p>
        </p:txBody>
      </p:sp>
      <p:sp>
        <p:nvSpPr>
          <p:cNvPr id="25603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C5A9D42-D782-4428-9DCF-A0B97DF01643}" type="slidenum">
              <a:rPr lang="en-US" sz="1200">
                <a:latin typeface="Calibri" pitchFamily="34" charset="0"/>
              </a:rPr>
              <a:pPr algn="r"/>
              <a:t>58</a:t>
            </a:fld>
            <a:endParaRPr lang="en-US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</a:t>
            </a:r>
          </a:p>
        </p:txBody>
      </p:sp>
      <p:sp>
        <p:nvSpPr>
          <p:cNvPr id="25603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C5A9D42-D782-4428-9DCF-A0B97DF01643}" type="slidenum">
              <a:rPr lang="en-US" sz="1200">
                <a:latin typeface="Calibri" pitchFamily="34" charset="0"/>
              </a:rPr>
              <a:pPr algn="r"/>
              <a:t>59</a:t>
            </a:fld>
            <a:endParaRPr lang="en-US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</a:t>
            </a:r>
          </a:p>
        </p:txBody>
      </p:sp>
      <p:sp>
        <p:nvSpPr>
          <p:cNvPr id="25603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C5A9D42-D782-4428-9DCF-A0B97DF01643}" type="slidenum">
              <a:rPr lang="en-US" sz="1200">
                <a:latin typeface="Calibri" pitchFamily="34" charset="0"/>
              </a:rPr>
              <a:pPr algn="r"/>
              <a:t>60</a:t>
            </a:fld>
            <a:endParaRPr lang="en-US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 smtClean="0"/>
              <a:t>CHANGED</a:t>
            </a:r>
            <a:endParaRPr lang="en-US" dirty="0" smtClean="0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608013" fontAlgn="base">
              <a:spcBef>
                <a:spcPct val="0"/>
              </a:spcBef>
              <a:spcAft>
                <a:spcPct val="0"/>
              </a:spcAft>
              <a:defRPr/>
            </a:pPr>
            <a:fld id="{D1896890-6A3C-4C13-B75F-2ABB887F03E5}" type="slidenum">
              <a:rPr lang="en-US">
                <a:cs typeface="Arial" charset="0"/>
              </a:rPr>
              <a:pPr defTabSz="608013"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>
              <a:cs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 smtClean="0"/>
              <a:t>CHANGED</a:t>
            </a:r>
            <a:endParaRPr lang="en-US" dirty="0" smtClean="0"/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608013" fontAlgn="base">
              <a:spcBef>
                <a:spcPct val="0"/>
              </a:spcBef>
              <a:spcAft>
                <a:spcPct val="0"/>
              </a:spcAft>
              <a:defRPr/>
            </a:pPr>
            <a:fld id="{055EA7D2-F1E4-4F3F-9C09-5B8BC562DFFC}" type="slidenum">
              <a:rPr lang="en-US">
                <a:cs typeface="Arial" charset="0"/>
              </a:rPr>
              <a:pPr defTabSz="608013"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>
              <a:cs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A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608013" fontAlgn="base">
              <a:spcBef>
                <a:spcPct val="0"/>
              </a:spcBef>
              <a:spcAft>
                <a:spcPct val="0"/>
              </a:spcAft>
              <a:defRPr/>
            </a:pPr>
            <a:fld id="{055EA7D2-F1E4-4F3F-9C09-5B8BC562DFFC}" type="slidenum">
              <a:rPr lang="en-US">
                <a:cs typeface="Arial" charset="0"/>
              </a:rPr>
              <a:pPr defTabSz="608013"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>
              <a:cs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</a:t>
            </a:r>
          </a:p>
        </p:txBody>
      </p:sp>
      <p:sp>
        <p:nvSpPr>
          <p:cNvPr id="25603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C5A9D42-D782-4428-9DCF-A0B97DF01643}" type="slidenum">
              <a:rPr lang="en-US" sz="1200">
                <a:latin typeface="Calibri" pitchFamily="34" charset="0"/>
              </a:rPr>
              <a:pPr algn="r"/>
              <a:t>8</a:t>
            </a:fld>
            <a:endParaRPr lang="en-US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</a:t>
            </a:r>
          </a:p>
        </p:txBody>
      </p:sp>
      <p:sp>
        <p:nvSpPr>
          <p:cNvPr id="25603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C5A9D42-D782-4428-9DCF-A0B97DF01643}" type="slidenum">
              <a:rPr lang="en-US" sz="1200">
                <a:latin typeface="Calibri" pitchFamily="34" charset="0"/>
              </a:rPr>
              <a:pPr algn="r"/>
              <a:t>9</a:t>
            </a:fld>
            <a:endParaRPr lang="en-US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</a:t>
            </a:r>
          </a:p>
        </p:txBody>
      </p:sp>
      <p:sp>
        <p:nvSpPr>
          <p:cNvPr id="25603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C5A9D42-D782-4428-9DCF-A0B97DF01643}" type="slidenum">
              <a:rPr lang="en-US" sz="1200">
                <a:latin typeface="Calibri" pitchFamily="34" charset="0"/>
              </a:rPr>
              <a:pPr algn="r"/>
              <a:t>10</a:t>
            </a:fld>
            <a:endParaRPr lang="en-US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</a:t>
            </a:r>
          </a:p>
        </p:txBody>
      </p:sp>
      <p:sp>
        <p:nvSpPr>
          <p:cNvPr id="25603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C5A9D42-D782-4428-9DCF-A0B97DF01643}" type="slidenum">
              <a:rPr lang="en-US" sz="1200">
                <a:latin typeface="Calibri" pitchFamily="34" charset="0"/>
              </a:rPr>
              <a:pPr algn="r"/>
              <a:t>11</a:t>
            </a:fld>
            <a:endParaRPr lang="en-US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</a:t>
            </a:r>
          </a:p>
        </p:txBody>
      </p:sp>
      <p:sp>
        <p:nvSpPr>
          <p:cNvPr id="25603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C5A9D42-D782-4428-9DCF-A0B97DF01643}" type="slidenum">
              <a:rPr lang="en-US" sz="1200">
                <a:latin typeface="Calibri" pitchFamily="34" charset="0"/>
              </a:rPr>
              <a:pPr algn="r"/>
              <a:t>12</a:t>
            </a:fld>
            <a:endParaRPr lang="en-US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3448" y="2764410"/>
            <a:ext cx="10475225" cy="984752"/>
          </a:xfrm>
        </p:spPr>
        <p:txBody>
          <a:bodyPr wrap="none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3448" y="3675963"/>
            <a:ext cx="8525510" cy="2334366"/>
          </a:xfrm>
        </p:spPr>
        <p:txBody>
          <a:bodyPr/>
          <a:lstStyle>
            <a:lvl1pPr marL="0" indent="0" algn="l">
              <a:buNone/>
              <a:defRPr>
                <a:solidFill>
                  <a:srgbClr val="AEB1C0"/>
                </a:solidFill>
              </a:defRPr>
            </a:lvl1pPr>
            <a:lvl2pPr marL="6089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78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68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57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47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36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2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1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9777FF-6AFC-4661-9C32-09860B594362}" type="datetimeFigureOut">
              <a:rPr lang="en-US"/>
              <a:pPr>
                <a:defRPr/>
              </a:pPr>
              <a:t>9/10/11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8B8C7E-6939-4F07-B2AE-49A908CF23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388C4A-E753-4E20-B8AE-E9DEC379CE80}" type="datetimeFigureOut">
              <a:rPr lang="en-US"/>
              <a:pPr>
                <a:defRPr/>
              </a:pPr>
              <a:t>9/10/11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05F557-DA69-4D38-B456-3210C3A95E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60637" y="486327"/>
            <a:ext cx="3649561" cy="1038200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1954" y="486327"/>
            <a:ext cx="10745695" cy="103820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74158D-068B-46F3-9685-F5742E425D13}" type="datetimeFigureOut">
              <a:rPr lang="en-US"/>
              <a:pPr>
                <a:defRPr/>
              </a:pPr>
              <a:t>9/10/11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750A02-0174-4A78-90CA-6B0C47169F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965" y="365803"/>
            <a:ext cx="10961370" cy="971052"/>
          </a:xfrm>
        </p:spPr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965" y="1964268"/>
            <a:ext cx="10961370" cy="592463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0"/>
            <a:r>
              <a:rPr lang="en-US" dirty="0" smtClean="0"/>
              <a:t>Second level</a:t>
            </a:r>
          </a:p>
          <a:p>
            <a:pPr lvl="0"/>
            <a:r>
              <a:rPr lang="en-US" dirty="0" smtClean="0"/>
              <a:t>Third level</a:t>
            </a:r>
          </a:p>
          <a:p>
            <a:pPr lvl="0"/>
            <a:r>
              <a:rPr lang="en-US" dirty="0" smtClean="0"/>
              <a:t>Fourth level</a:t>
            </a:r>
          </a:p>
          <a:p>
            <a:pPr lvl="0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608965" y="2542021"/>
            <a:ext cx="10961370" cy="5295281"/>
          </a:xfrm>
        </p:spPr>
        <p:txBody>
          <a:bodyPr wrap="square"/>
          <a:lstStyle>
            <a:lvl1pPr>
              <a:buFont typeface="Wingdings" charset="2"/>
              <a:buChar char="§"/>
              <a:defRPr sz="2400" cap="none" baseline="0">
                <a:solidFill>
                  <a:srgbClr val="A6A6A6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0"/>
            <a:r>
              <a:rPr lang="en-US" dirty="0" smtClean="0"/>
              <a:t>Another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625675" y="1153034"/>
            <a:ext cx="10961370" cy="592463"/>
          </a:xfrm>
        </p:spPr>
        <p:txBody>
          <a:bodyPr>
            <a:noAutofit/>
          </a:bodyPr>
          <a:lstStyle>
            <a:lvl1pPr>
              <a:defRPr sz="2400">
                <a:solidFill>
                  <a:srgbClr val="AEB1C0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0"/>
            <a:r>
              <a:rPr lang="en-US" dirty="0" smtClean="0"/>
              <a:t>Second level</a:t>
            </a:r>
          </a:p>
          <a:p>
            <a:pPr lvl="0"/>
            <a:r>
              <a:rPr lang="en-US" dirty="0" smtClean="0"/>
              <a:t>Third level</a:t>
            </a:r>
          </a:p>
          <a:p>
            <a:pPr lvl="0"/>
            <a:r>
              <a:rPr lang="en-US" dirty="0" smtClean="0"/>
              <a:t>Fourth level</a:t>
            </a:r>
          </a:p>
          <a:p>
            <a:pPr lvl="0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0CCDD9-C613-40BA-AD17-17875282D14A}" type="datetimeFigureOut">
              <a:rPr lang="en-US"/>
              <a:pPr>
                <a:defRPr/>
              </a:pPr>
              <a:t>9/10/11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C6BB6D-C86C-484F-A37A-3D71E024CF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965" y="365802"/>
            <a:ext cx="10961370" cy="1522413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8965" y="2044685"/>
            <a:ext cx="5381306" cy="85212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8945" indent="0">
              <a:buNone/>
              <a:defRPr sz="2700" b="1"/>
            </a:lvl2pPr>
            <a:lvl3pPr marL="1217889" indent="0">
              <a:buNone/>
              <a:defRPr sz="2400" b="1"/>
            </a:lvl3pPr>
            <a:lvl4pPr marL="1826834" indent="0">
              <a:buNone/>
              <a:defRPr sz="2100" b="1"/>
            </a:lvl4pPr>
            <a:lvl5pPr marL="2435779" indent="0">
              <a:buNone/>
              <a:defRPr sz="2100" b="1"/>
            </a:lvl5pPr>
            <a:lvl6pPr marL="3044723" indent="0">
              <a:buNone/>
              <a:defRPr sz="2100" b="1"/>
            </a:lvl6pPr>
            <a:lvl7pPr marL="3653668" indent="0">
              <a:buNone/>
              <a:defRPr sz="2100" b="1"/>
            </a:lvl7pPr>
            <a:lvl8pPr marL="4262613" indent="0">
              <a:buNone/>
              <a:defRPr sz="2100" b="1"/>
            </a:lvl8pPr>
            <a:lvl9pPr marL="4871557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965" y="5587353"/>
            <a:ext cx="5381306" cy="2690540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6916" y="2044685"/>
            <a:ext cx="5383420" cy="85212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8945" indent="0">
              <a:buNone/>
              <a:defRPr sz="2700" b="1"/>
            </a:lvl2pPr>
            <a:lvl3pPr marL="1217889" indent="0">
              <a:buNone/>
              <a:defRPr sz="2400" b="1"/>
            </a:lvl3pPr>
            <a:lvl4pPr marL="1826834" indent="0">
              <a:buNone/>
              <a:defRPr sz="2100" b="1"/>
            </a:lvl4pPr>
            <a:lvl5pPr marL="2435779" indent="0">
              <a:buNone/>
              <a:defRPr sz="2100" b="1"/>
            </a:lvl5pPr>
            <a:lvl6pPr marL="3044723" indent="0">
              <a:buNone/>
              <a:defRPr sz="2100" b="1"/>
            </a:lvl6pPr>
            <a:lvl7pPr marL="3653668" indent="0">
              <a:buNone/>
              <a:defRPr sz="2100" b="1"/>
            </a:lvl7pPr>
            <a:lvl8pPr marL="4262613" indent="0">
              <a:buNone/>
              <a:defRPr sz="2100" b="1"/>
            </a:lvl8pPr>
            <a:lvl9pPr marL="487155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6916" y="5587353"/>
            <a:ext cx="5383420" cy="2690540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8DB425-8D02-48AA-ABBD-27C0CEB250E2}" type="datetimeFigureOut">
              <a:rPr lang="en-US"/>
              <a:pPr>
                <a:defRPr/>
              </a:pPr>
              <a:t>9/10/11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26B877-944D-4C50-A383-F9C5E84BD4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625675" y="1153034"/>
            <a:ext cx="10961370" cy="592463"/>
          </a:xfrm>
        </p:spPr>
        <p:txBody>
          <a:bodyPr>
            <a:noAutofit/>
          </a:bodyPr>
          <a:lstStyle>
            <a:lvl1pPr>
              <a:defRPr sz="2400">
                <a:solidFill>
                  <a:srgbClr val="AEB1C0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0"/>
            <a:r>
              <a:rPr lang="en-US" dirty="0" smtClean="0"/>
              <a:t>Second level</a:t>
            </a:r>
          </a:p>
          <a:p>
            <a:pPr lvl="0"/>
            <a:r>
              <a:rPr lang="en-US" dirty="0" smtClean="0"/>
              <a:t>Third level</a:t>
            </a:r>
          </a:p>
          <a:p>
            <a:pPr lvl="0"/>
            <a:r>
              <a:rPr lang="en-US" dirty="0" smtClean="0"/>
              <a:t>Fourth level</a:t>
            </a:r>
          </a:p>
          <a:p>
            <a:pPr lvl="0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81" y="5869747"/>
            <a:ext cx="10352405" cy="1814208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081" y="3871581"/>
            <a:ext cx="10352405" cy="1998166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894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788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683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577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472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366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261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155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E5DE66-6E07-45FE-892E-83AE588EA5E6}" type="datetimeFigureOut">
              <a:rPr lang="en-US"/>
              <a:pPr>
                <a:defRPr/>
              </a:pPr>
              <a:t>9/10/11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AABC53-09EC-4A02-B08D-B9DC25BF13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1953" y="2839723"/>
            <a:ext cx="7197628" cy="802861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12570" y="2839723"/>
            <a:ext cx="7197628" cy="8028611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8C756A-DE8C-4308-AF3D-898B53D43A12}" type="datetimeFigureOut">
              <a:rPr lang="en-US"/>
              <a:pPr>
                <a:defRPr/>
              </a:pPr>
              <a:t>9/10/11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C5E610-333D-4256-BFE9-3DA5CB805E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C5F46C-ACC4-49FF-86DA-85602CBF3367}" type="datetimeFigureOut">
              <a:rPr lang="en-US"/>
              <a:pPr>
                <a:defRPr/>
              </a:pPr>
              <a:t>9/10/11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ABC466-21E3-4CD9-8CBD-89159A47E4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388589-FF8B-476E-AE7F-3B36D15398D7}" type="datetimeFigureOut">
              <a:rPr lang="en-US"/>
              <a:pPr>
                <a:defRPr/>
              </a:pPr>
              <a:t>9/10/11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9D1D7-118D-4CB2-BA96-8EF97416B8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966" y="363687"/>
            <a:ext cx="4006906" cy="1547786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1768" y="363688"/>
            <a:ext cx="6808567" cy="7796021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966" y="1911474"/>
            <a:ext cx="4006906" cy="6248235"/>
          </a:xfrm>
        </p:spPr>
        <p:txBody>
          <a:bodyPr/>
          <a:lstStyle>
            <a:lvl1pPr marL="0" indent="0">
              <a:buNone/>
              <a:defRPr sz="1900"/>
            </a:lvl1pPr>
            <a:lvl2pPr marL="608945" indent="0">
              <a:buNone/>
              <a:defRPr sz="1600"/>
            </a:lvl2pPr>
            <a:lvl3pPr marL="1217889" indent="0">
              <a:buNone/>
              <a:defRPr sz="1300"/>
            </a:lvl3pPr>
            <a:lvl4pPr marL="1826834" indent="0">
              <a:buNone/>
              <a:defRPr sz="1200"/>
            </a:lvl4pPr>
            <a:lvl5pPr marL="2435779" indent="0">
              <a:buNone/>
              <a:defRPr sz="1200"/>
            </a:lvl5pPr>
            <a:lvl6pPr marL="3044723" indent="0">
              <a:buNone/>
              <a:defRPr sz="1200"/>
            </a:lvl6pPr>
            <a:lvl7pPr marL="3653668" indent="0">
              <a:buNone/>
              <a:defRPr sz="1200"/>
            </a:lvl7pPr>
            <a:lvl8pPr marL="4262613" indent="0">
              <a:buNone/>
              <a:defRPr sz="1200"/>
            </a:lvl8pPr>
            <a:lvl9pPr marL="487155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842855-B8EB-48D0-92F5-003B2E90B16C}" type="datetimeFigureOut">
              <a:rPr lang="en-US"/>
              <a:pPr>
                <a:defRPr/>
              </a:pPr>
              <a:t>9/10/11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540410-FB3D-409F-B24F-85EEBF9708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7228" y="6394132"/>
            <a:ext cx="7307580" cy="754864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7228" y="816182"/>
            <a:ext cx="7307580" cy="5480685"/>
          </a:xfrm>
        </p:spPr>
        <p:txBody>
          <a:bodyPr/>
          <a:lstStyle>
            <a:lvl1pPr marL="0" indent="0">
              <a:buNone/>
              <a:defRPr sz="4300"/>
            </a:lvl1pPr>
            <a:lvl2pPr marL="608945" indent="0">
              <a:buNone/>
              <a:defRPr sz="3700"/>
            </a:lvl2pPr>
            <a:lvl3pPr marL="1217889" indent="0">
              <a:buNone/>
              <a:defRPr sz="3200"/>
            </a:lvl3pPr>
            <a:lvl4pPr marL="1826834" indent="0">
              <a:buNone/>
              <a:defRPr sz="2700"/>
            </a:lvl4pPr>
            <a:lvl5pPr marL="2435779" indent="0">
              <a:buNone/>
              <a:defRPr sz="2700"/>
            </a:lvl5pPr>
            <a:lvl6pPr marL="3044723" indent="0">
              <a:buNone/>
              <a:defRPr sz="2700"/>
            </a:lvl6pPr>
            <a:lvl7pPr marL="3653668" indent="0">
              <a:buNone/>
              <a:defRPr sz="2700"/>
            </a:lvl7pPr>
            <a:lvl8pPr marL="4262613" indent="0">
              <a:buNone/>
              <a:defRPr sz="2700"/>
            </a:lvl8pPr>
            <a:lvl9pPr marL="4871557" indent="0">
              <a:buNone/>
              <a:defRPr sz="27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7228" y="7148996"/>
            <a:ext cx="7307580" cy="1072031"/>
          </a:xfrm>
        </p:spPr>
        <p:txBody>
          <a:bodyPr/>
          <a:lstStyle>
            <a:lvl1pPr marL="0" indent="0">
              <a:buNone/>
              <a:defRPr sz="1900"/>
            </a:lvl1pPr>
            <a:lvl2pPr marL="608945" indent="0">
              <a:buNone/>
              <a:defRPr sz="1600"/>
            </a:lvl2pPr>
            <a:lvl3pPr marL="1217889" indent="0">
              <a:buNone/>
              <a:defRPr sz="1300"/>
            </a:lvl3pPr>
            <a:lvl4pPr marL="1826834" indent="0">
              <a:buNone/>
              <a:defRPr sz="1200"/>
            </a:lvl4pPr>
            <a:lvl5pPr marL="2435779" indent="0">
              <a:buNone/>
              <a:defRPr sz="1200"/>
            </a:lvl5pPr>
            <a:lvl6pPr marL="3044723" indent="0">
              <a:buNone/>
              <a:defRPr sz="1200"/>
            </a:lvl6pPr>
            <a:lvl7pPr marL="3653668" indent="0">
              <a:buNone/>
              <a:defRPr sz="1200"/>
            </a:lvl7pPr>
            <a:lvl8pPr marL="4262613" indent="0">
              <a:buNone/>
              <a:defRPr sz="1200"/>
            </a:lvl8pPr>
            <a:lvl9pPr marL="487155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3340F8-239C-4076-ADE2-A8A0639C7DC6}" type="datetimeFigureOut">
              <a:rPr lang="en-US"/>
              <a:pPr>
                <a:defRPr/>
              </a:pPr>
              <a:t>9/10/11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FB2E24-BC36-46BE-977C-95244A105B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65125"/>
            <a:ext cx="10960100" cy="1522413"/>
          </a:xfrm>
          <a:prstGeom prst="rect">
            <a:avLst/>
          </a:prstGeom>
        </p:spPr>
        <p:txBody>
          <a:bodyPr vert="horz" lIns="121789" tIns="60894" rIns="121789" bIns="60894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132013"/>
            <a:ext cx="10960100" cy="6027737"/>
          </a:xfrm>
          <a:prstGeom prst="rect">
            <a:avLst/>
          </a:prstGeom>
        </p:spPr>
        <p:txBody>
          <a:bodyPr vert="horz" lIns="121789" tIns="60894" rIns="121789" bIns="60894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1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Fourth level</a:t>
            </a:r>
          </a:p>
          <a:p>
            <a:pPr lvl="3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8466138"/>
            <a:ext cx="2841625" cy="485775"/>
          </a:xfrm>
          <a:prstGeom prst="rect">
            <a:avLst/>
          </a:prstGeom>
        </p:spPr>
        <p:txBody>
          <a:bodyPr vert="horz" lIns="121789" tIns="60894" rIns="121789" bIns="60894" rtlCol="0" anchor="ctr"/>
          <a:lstStyle>
            <a:lvl1pPr algn="l" defTabSz="608945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D009FBD-A130-4DDD-B8DA-B6BD1F60B31E}" type="datetimeFigureOut">
              <a:rPr lang="en-US"/>
              <a:pPr>
                <a:defRPr/>
              </a:pPr>
              <a:t>9/10/11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0838" y="8466138"/>
            <a:ext cx="3857625" cy="485775"/>
          </a:xfrm>
          <a:prstGeom prst="rect">
            <a:avLst/>
          </a:prstGeom>
        </p:spPr>
        <p:txBody>
          <a:bodyPr vert="horz" lIns="121789" tIns="60894" rIns="121789" bIns="60894" rtlCol="0" anchor="ctr"/>
          <a:lstStyle>
            <a:lvl1pPr algn="ctr" defTabSz="608945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28075" y="8466138"/>
            <a:ext cx="2841625" cy="485775"/>
          </a:xfrm>
          <a:prstGeom prst="rect">
            <a:avLst/>
          </a:prstGeom>
        </p:spPr>
        <p:txBody>
          <a:bodyPr vert="horz" lIns="121789" tIns="60894" rIns="121789" bIns="60894" rtlCol="0" anchor="ctr"/>
          <a:lstStyle>
            <a:lvl1pPr algn="r" defTabSz="608945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AC70D2D-7919-42C4-8AC2-201016FDB7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5" r:id="rId3"/>
    <p:sldLayoutId id="2147483657" r:id="rId4"/>
    <p:sldLayoutId id="2147483656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l" defTabSz="608013" rtl="0" eaLnBrk="0" fontAlgn="base" hangingPunct="0">
        <a:spcBef>
          <a:spcPct val="0"/>
        </a:spcBef>
        <a:spcAft>
          <a:spcPct val="0"/>
        </a:spcAft>
        <a:defRPr sz="5600" kern="1200" cap="all">
          <a:solidFill>
            <a:srgbClr val="666666"/>
          </a:solidFill>
          <a:latin typeface="Helvetica Neue Bold Condensed"/>
          <a:ea typeface="Helvetica Neue Bold Condensed"/>
          <a:cs typeface="Helvetica Neue Bold Condensed"/>
        </a:defRPr>
      </a:lvl1pPr>
      <a:lvl2pPr algn="l" defTabSz="608013" rtl="0" eaLnBrk="0" fontAlgn="base" hangingPunct="0">
        <a:spcBef>
          <a:spcPct val="0"/>
        </a:spcBef>
        <a:spcAft>
          <a:spcPct val="0"/>
        </a:spcAft>
        <a:defRPr sz="5600">
          <a:solidFill>
            <a:srgbClr val="666666"/>
          </a:solidFill>
          <a:latin typeface="Helvetica Neue Bold Condensed"/>
          <a:ea typeface="Helvetica Neue Bold Condensed"/>
          <a:cs typeface="Helvetica Neue Bold Condensed"/>
        </a:defRPr>
      </a:lvl2pPr>
      <a:lvl3pPr algn="l" defTabSz="608013" rtl="0" eaLnBrk="0" fontAlgn="base" hangingPunct="0">
        <a:spcBef>
          <a:spcPct val="0"/>
        </a:spcBef>
        <a:spcAft>
          <a:spcPct val="0"/>
        </a:spcAft>
        <a:defRPr sz="5600">
          <a:solidFill>
            <a:srgbClr val="666666"/>
          </a:solidFill>
          <a:latin typeface="Helvetica Neue Bold Condensed"/>
          <a:ea typeface="Helvetica Neue Bold Condensed"/>
          <a:cs typeface="Helvetica Neue Bold Condensed"/>
        </a:defRPr>
      </a:lvl3pPr>
      <a:lvl4pPr algn="l" defTabSz="608013" rtl="0" eaLnBrk="0" fontAlgn="base" hangingPunct="0">
        <a:spcBef>
          <a:spcPct val="0"/>
        </a:spcBef>
        <a:spcAft>
          <a:spcPct val="0"/>
        </a:spcAft>
        <a:defRPr sz="5600">
          <a:solidFill>
            <a:srgbClr val="666666"/>
          </a:solidFill>
          <a:latin typeface="Helvetica Neue Bold Condensed"/>
          <a:ea typeface="Helvetica Neue Bold Condensed"/>
          <a:cs typeface="Helvetica Neue Bold Condensed"/>
        </a:defRPr>
      </a:lvl4pPr>
      <a:lvl5pPr algn="l" defTabSz="608013" rtl="0" eaLnBrk="0" fontAlgn="base" hangingPunct="0">
        <a:spcBef>
          <a:spcPct val="0"/>
        </a:spcBef>
        <a:spcAft>
          <a:spcPct val="0"/>
        </a:spcAft>
        <a:defRPr sz="5600">
          <a:solidFill>
            <a:srgbClr val="666666"/>
          </a:solidFill>
          <a:latin typeface="Helvetica Neue Bold Condensed"/>
          <a:ea typeface="Helvetica Neue Bold Condensed"/>
          <a:cs typeface="Helvetica Neue Bold Condensed"/>
        </a:defRPr>
      </a:lvl5pPr>
      <a:lvl6pPr marL="457200" algn="l" defTabSz="608013" rtl="0" fontAlgn="base">
        <a:spcBef>
          <a:spcPct val="0"/>
        </a:spcBef>
        <a:spcAft>
          <a:spcPct val="0"/>
        </a:spcAft>
        <a:defRPr sz="5600">
          <a:solidFill>
            <a:srgbClr val="666666"/>
          </a:solidFill>
          <a:latin typeface="Helvetica Neue Bold Condensed"/>
          <a:ea typeface="Helvetica Neue Bold Condensed"/>
          <a:cs typeface="Helvetica Neue Bold Condensed"/>
        </a:defRPr>
      </a:lvl6pPr>
      <a:lvl7pPr marL="914400" algn="l" defTabSz="608013" rtl="0" fontAlgn="base">
        <a:spcBef>
          <a:spcPct val="0"/>
        </a:spcBef>
        <a:spcAft>
          <a:spcPct val="0"/>
        </a:spcAft>
        <a:defRPr sz="5600">
          <a:solidFill>
            <a:srgbClr val="666666"/>
          </a:solidFill>
          <a:latin typeface="Helvetica Neue Bold Condensed"/>
          <a:ea typeface="Helvetica Neue Bold Condensed"/>
          <a:cs typeface="Helvetica Neue Bold Condensed"/>
        </a:defRPr>
      </a:lvl7pPr>
      <a:lvl8pPr marL="1371600" algn="l" defTabSz="608013" rtl="0" fontAlgn="base">
        <a:spcBef>
          <a:spcPct val="0"/>
        </a:spcBef>
        <a:spcAft>
          <a:spcPct val="0"/>
        </a:spcAft>
        <a:defRPr sz="5600">
          <a:solidFill>
            <a:srgbClr val="666666"/>
          </a:solidFill>
          <a:latin typeface="Helvetica Neue Bold Condensed"/>
          <a:ea typeface="Helvetica Neue Bold Condensed"/>
          <a:cs typeface="Helvetica Neue Bold Condensed"/>
        </a:defRPr>
      </a:lvl8pPr>
      <a:lvl9pPr marL="1828800" algn="l" defTabSz="608013" rtl="0" fontAlgn="base">
        <a:spcBef>
          <a:spcPct val="0"/>
        </a:spcBef>
        <a:spcAft>
          <a:spcPct val="0"/>
        </a:spcAft>
        <a:defRPr sz="5600">
          <a:solidFill>
            <a:srgbClr val="666666"/>
          </a:solidFill>
          <a:latin typeface="Helvetica Neue Bold Condensed"/>
          <a:ea typeface="Helvetica Neue Bold Condensed"/>
          <a:cs typeface="Helvetica Neue Bold Condensed"/>
        </a:defRPr>
      </a:lvl9pPr>
    </p:titleStyle>
    <p:bodyStyle>
      <a:lvl1pPr marL="455613" indent="-455613" algn="l" defTabSz="608013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000" kern="1200" cap="all">
          <a:solidFill>
            <a:srgbClr val="DA924A"/>
          </a:solidFill>
          <a:latin typeface="Helvetica Neue Bold Condensed"/>
          <a:ea typeface="Helvetica Neue Bold Condensed"/>
          <a:cs typeface="Helvetica Neue Bold Condensed"/>
        </a:defRPr>
      </a:lvl1pPr>
      <a:lvl2pPr marL="989013" indent="-379413" algn="l" defTabSz="608013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3700" kern="1200">
          <a:solidFill>
            <a:srgbClr val="AEB1C0"/>
          </a:solidFill>
          <a:latin typeface="Helvetica Neue Bold Condensed"/>
          <a:ea typeface="Helvetica Neue Bold Condensed"/>
          <a:cs typeface="Helvetica Neue Bold Condensed"/>
        </a:defRPr>
      </a:lvl2pPr>
      <a:lvl3pPr marL="1520825" indent="-303213" algn="l" defTabSz="608013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rgbClr val="AEB1C0"/>
          </a:solidFill>
          <a:latin typeface="+mn-lt"/>
          <a:ea typeface="Helvetica Neue Bold Condensed"/>
          <a:cs typeface="Helvetica Neue Bold Condensed"/>
        </a:defRPr>
      </a:lvl3pPr>
      <a:lvl4pPr marL="2130425" indent="-303213" algn="l" defTabSz="608013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700" kern="1200">
          <a:solidFill>
            <a:srgbClr val="AEB1C0"/>
          </a:solidFill>
          <a:latin typeface="+mn-lt"/>
          <a:ea typeface="Helvetica Neue Bold Condensed"/>
          <a:cs typeface="Helvetica Neue Bold Condensed"/>
        </a:defRPr>
      </a:lvl4pPr>
      <a:lvl5pPr marL="2740025" indent="-303213" algn="l" defTabSz="608013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700" kern="1200">
          <a:solidFill>
            <a:schemeClr val="tx1"/>
          </a:solidFill>
          <a:latin typeface="+mn-lt"/>
          <a:ea typeface="Helvetica Neue Bold Condensed"/>
          <a:cs typeface="Helvetica Neue Bold Condensed"/>
        </a:defRPr>
      </a:lvl5pPr>
      <a:lvl6pPr marL="3349196" indent="-304472" algn="l" defTabSz="60894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58140" indent="-304472" algn="l" defTabSz="60894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67085" indent="-304472" algn="l" defTabSz="60894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6030" indent="-304472" algn="l" defTabSz="60894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894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8945" algn="l" defTabSz="60894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7889" algn="l" defTabSz="60894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6834" algn="l" defTabSz="60894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5779" algn="l" defTabSz="60894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4723" algn="l" defTabSz="60894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3668" algn="l" defTabSz="60894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2613" algn="l" defTabSz="60894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1557" algn="l" defTabSz="60894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sixrevisions.com/content-strategy/strategies-engage-visitors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dana-farber.org" TargetMode="External"/><Relationship Id="rId3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-girl-store.org/shop" TargetMode="External"/><Relationship Id="rId4" Type="http://schemas.openxmlformats.org/officeDocument/2006/relationships/hyperlink" Target="http://www.cascadebreweryco.com.au/" TargetMode="External"/><Relationship Id="rId5" Type="http://schemas.openxmlformats.org/officeDocument/2006/relationships/hyperlink" Target="http://lieblingdesign.dk/" TargetMode="External"/><Relationship Id="rId6" Type="http://schemas.openxmlformats.org/officeDocument/2006/relationships/hyperlink" Target="http://deeptime.info/" TargetMode="External"/><Relationship Id="rId7" Type="http://schemas.openxmlformats.org/officeDocument/2006/relationships/hyperlink" Target="http://natl.tv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ixrevisions.com/usabilityaccessibility/human-behavior-theories-that-can-be-applied-to-web-design/" TargetMode="External"/><Relationship Id="rId4" Type="http://schemas.openxmlformats.org/officeDocument/2006/relationships/hyperlink" Target="http://sixrevisions.com/usabilityaccessibility/10-usability-tips-based-on-research-studies/" TargetMode="External"/><Relationship Id="rId5" Type="http://schemas.openxmlformats.org/officeDocument/2006/relationships/hyperlink" Target="http://www.bookofspeed.com/index.html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squidoo.com/time-spent-on-len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2764380"/>
            <a:ext cx="7094187" cy="984752"/>
          </a:xfrm>
        </p:spPr>
        <p:txBody>
          <a:bodyPr/>
          <a:lstStyle/>
          <a:p>
            <a:pPr defTabSz="608945" eaLnBrk="1" fontAlgn="auto" hangingPunct="1">
              <a:spcAft>
                <a:spcPts val="0"/>
              </a:spcAft>
              <a:defRPr/>
            </a:pPr>
            <a:r>
              <a:rPr lang="en-US" dirty="0" err="1" smtClean="0">
                <a:ea typeface="+mj-ea"/>
              </a:rPr>
              <a:t>Functional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  <a:ea typeface="+mj-ea"/>
              </a:rPr>
              <a:t>DESIGN</a:t>
            </a:r>
            <a:r>
              <a:rPr lang="en-US" dirty="0" err="1" smtClean="0">
                <a:ea typeface="+mj-ea"/>
              </a:rPr>
              <a:t>LAB</a:t>
            </a:r>
            <a:endParaRPr lang="en-US" dirty="0">
              <a:ea typeface="+mj-e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3676650"/>
            <a:ext cx="8526462" cy="2333625"/>
          </a:xfrm>
        </p:spPr>
        <p:txBody>
          <a:bodyPr/>
          <a:lstStyle/>
          <a:p>
            <a:pPr defTabSz="608945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 err="1" smtClean="0">
                <a:ea typeface="+mn-ea"/>
              </a:rPr>
              <a:t>ifactory</a:t>
            </a:r>
            <a:r>
              <a:rPr lang="en-US" dirty="0" smtClean="0">
                <a:ea typeface="+mn-ea"/>
              </a:rPr>
              <a:t> &amp; </a:t>
            </a:r>
            <a:r>
              <a:rPr lang="en-US" dirty="0" err="1" smtClean="0">
                <a:ea typeface="+mn-ea"/>
              </a:rPr>
              <a:t>Infomous</a:t>
            </a:r>
            <a:r>
              <a:rPr lang="en-US" dirty="0" smtClean="0">
                <a:ea typeface="+mn-ea"/>
              </a:rPr>
              <a:t> For FUTUREM</a:t>
            </a:r>
            <a:endParaRPr lang="en-US" dirty="0">
              <a:ea typeface="+mn-ea"/>
            </a:endParaRPr>
          </a:p>
        </p:txBody>
      </p:sp>
      <p:pic>
        <p:nvPicPr>
          <p:cNvPr id="15363" name="Picture 4"/>
          <p:cNvPicPr>
            <a:picLocks noChangeAspect="1"/>
          </p:cNvPicPr>
          <p:nvPr/>
        </p:nvPicPr>
        <p:blipFill>
          <a:blip r:embed="rId2"/>
          <a:srcRect l="38571"/>
          <a:stretch>
            <a:fillRect/>
          </a:stretch>
        </p:blipFill>
        <p:spPr bwMode="auto">
          <a:xfrm>
            <a:off x="828149" y="4594750"/>
            <a:ext cx="1085316" cy="895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912813" y="7280275"/>
            <a:ext cx="4818062" cy="730250"/>
          </a:xfrm>
          <a:prstGeom prst="rect">
            <a:avLst/>
          </a:prstGeom>
        </p:spPr>
        <p:txBody>
          <a:bodyPr lIns="121789" tIns="60894" rIns="121789" bIns="60894">
            <a:normAutofit/>
          </a:bodyPr>
          <a:lstStyle/>
          <a:p>
            <a:pPr defTabSz="608945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Helvetica Neue Bold Condensed"/>
                <a:cs typeface="Helvetica Neue Bold Condensed"/>
              </a:rPr>
              <a:t>September 12,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Helvetica Neue Bold Condensed"/>
                <a:cs typeface="Helvetica Neue Bold Condensed"/>
              </a:rPr>
              <a:t>2011</a:t>
            </a:r>
            <a:endParaRPr lang="en-US" sz="1800" cap="all" dirty="0">
              <a:solidFill>
                <a:srgbClr val="666666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263" y="4701857"/>
            <a:ext cx="2971800" cy="673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09600" y="365125"/>
            <a:ext cx="10960100" cy="971550"/>
          </a:xfrm>
        </p:spPr>
        <p:txBody>
          <a:bodyPr anchor="t"/>
          <a:lstStyle/>
          <a:p>
            <a:pPr defTabSz="608945" eaLnBrk="1" fontAlgn="auto" hangingPunct="1">
              <a:spcAft>
                <a:spcPts val="0"/>
              </a:spcAft>
              <a:defRPr/>
            </a:pPr>
            <a:r>
              <a:rPr lang="en-US" dirty="0" err="1" smtClean="0">
                <a:ea typeface="+mj-ea"/>
              </a:rPr>
              <a:t>CONTENT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  <a:ea typeface="+mj-ea"/>
              </a:rPr>
              <a:t>VS</a:t>
            </a:r>
            <a:r>
              <a:rPr lang="en-US" dirty="0" err="1" smtClean="0">
                <a:ea typeface="+mj-ea"/>
              </a:rPr>
              <a:t>MEsSAGE</a:t>
            </a:r>
            <a:endParaRPr lang="en-US" dirty="0">
              <a:ea typeface="+mj-ea"/>
            </a:endParaRPr>
          </a:p>
        </p:txBody>
      </p:sp>
      <p:sp>
        <p:nvSpPr>
          <p:cNvPr id="24578" name="Content Placeholder 4"/>
          <p:cNvSpPr>
            <a:spLocks noGrp="1"/>
          </p:cNvSpPr>
          <p:nvPr>
            <p:ph idx="4294967295"/>
          </p:nvPr>
        </p:nvSpPr>
        <p:spPr bwMode="auto">
          <a:xfrm>
            <a:off x="625475" y="1152525"/>
            <a:ext cx="10961688" cy="593725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Arial" charset="0"/>
              <a:buNone/>
            </a:pPr>
            <a:endParaRPr lang="en-US" sz="2400" cap="none" dirty="0" smtClean="0">
              <a:solidFill>
                <a:srgbClr val="AEB1C0"/>
              </a:solidFill>
            </a:endParaRPr>
          </a:p>
        </p:txBody>
      </p:sp>
      <p:sp>
        <p:nvSpPr>
          <p:cNvPr id="24579" name="Content Placeholder 3"/>
          <p:cNvSpPr txBox="1">
            <a:spLocks/>
          </p:cNvSpPr>
          <p:nvPr/>
        </p:nvSpPr>
        <p:spPr bwMode="auto">
          <a:xfrm>
            <a:off x="609600" y="6153150"/>
            <a:ext cx="10977563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789" tIns="60894" rIns="121789" bIns="60894"/>
          <a:lstStyle/>
          <a:p>
            <a:pPr indent="-455613">
              <a:spcBef>
                <a:spcPct val="20000"/>
              </a:spcBef>
              <a:buFont typeface="Wingdings" pitchFamily="2" charset="2"/>
              <a:buNone/>
            </a:pPr>
            <a:endParaRPr lang="en-US">
              <a:solidFill>
                <a:srgbClr val="A6A6A6"/>
              </a:solidFill>
              <a:latin typeface="Helvetica Neue Bold Condensed"/>
              <a:ea typeface="Helvetica Neue Bold Condensed"/>
              <a:cs typeface="Helvetica Neue Bold Condensed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09600" y="5407025"/>
            <a:ext cx="10960100" cy="593725"/>
          </a:xfrm>
          <a:prstGeom prst="rect">
            <a:avLst/>
          </a:prstGeom>
        </p:spPr>
        <p:txBody>
          <a:bodyPr lIns="121789" tIns="60894" rIns="121789" bIns="60894"/>
          <a:lstStyle/>
          <a:p>
            <a:pPr defTabSz="608945" fontAlgn="auto"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lang="en-US" cap="all" dirty="0">
              <a:solidFill>
                <a:srgbClr val="DA924A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4581" name="Content Placeholder 10"/>
          <p:cNvSpPr>
            <a:spLocks noGrp="1"/>
          </p:cNvSpPr>
          <p:nvPr>
            <p:ph idx="4294967295"/>
          </p:nvPr>
        </p:nvSpPr>
        <p:spPr bwMode="auto">
          <a:xfrm>
            <a:off x="609600" y="2541588"/>
            <a:ext cx="10960100" cy="52959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marL="0" lvl="1" indent="-285750" eaLnBrk="1" hangingPunct="1">
              <a:buNone/>
            </a:pPr>
            <a:r>
              <a:rPr lang="en-US" sz="2400" dirty="0" smtClean="0">
                <a:solidFill>
                  <a:srgbClr val="B2B2B2"/>
                </a:solidFill>
              </a:rPr>
              <a:t>Assuming you have relevant content and a usable site, we’re going to focus on two patterns:</a:t>
            </a:r>
          </a:p>
          <a:p>
            <a:pPr marL="742950" lvl="1" indent="-285750" eaLnBrk="1" hangingPunct="1">
              <a:buNone/>
            </a:pPr>
            <a:endParaRPr lang="en-US" sz="2400" dirty="0" smtClean="0">
              <a:solidFill>
                <a:srgbClr val="B2B2B2"/>
              </a:solidFill>
            </a:endParaRPr>
          </a:p>
          <a:p>
            <a:pPr marL="742950" lvl="1" indent="-285750" eaLnBrk="1" hangingPunct="1">
              <a:buFont typeface="Wingdings" pitchFamily="2" charset="2"/>
              <a:buChar char="§"/>
            </a:pPr>
            <a:r>
              <a:rPr lang="en-US" sz="2400" dirty="0" smtClean="0">
                <a:solidFill>
                  <a:srgbClr val="666666"/>
                </a:solidFill>
              </a:rPr>
              <a:t>communicating complex messages: </a:t>
            </a:r>
            <a:r>
              <a:rPr lang="en-US" sz="2400" dirty="0" smtClean="0">
                <a:solidFill>
                  <a:srgbClr val="B2B2B2"/>
                </a:solidFill>
              </a:rPr>
              <a:t>how to pair content with brand/meaning in promoting your organization</a:t>
            </a:r>
          </a:p>
          <a:p>
            <a:pPr marL="742950" lvl="1" indent="-285750" eaLnBrk="1" hangingPunct="1">
              <a:buFont typeface="Wingdings" pitchFamily="2" charset="2"/>
              <a:buChar char="§"/>
            </a:pPr>
            <a:r>
              <a:rPr lang="en-US" sz="2400" dirty="0" smtClean="0">
                <a:solidFill>
                  <a:srgbClr val="666666"/>
                </a:solidFill>
              </a:rPr>
              <a:t>increasing exploration: </a:t>
            </a:r>
            <a:r>
              <a:rPr lang="en-US" sz="2400" dirty="0" smtClean="0">
                <a:solidFill>
                  <a:srgbClr val="B2B2B2"/>
                </a:solidFill>
              </a:rPr>
              <a:t>how to move a user sideways to additional content in order to broaden experience and exploration</a:t>
            </a:r>
          </a:p>
          <a:p>
            <a:pPr marL="742950" lvl="1" indent="-285750" eaLnBrk="1" hangingPunct="1">
              <a:buNone/>
            </a:pPr>
            <a:endParaRPr lang="en-US" sz="2400" cap="none" dirty="0" smtClean="0">
              <a:solidFill>
                <a:srgbClr val="B2B2B2"/>
              </a:solidFill>
            </a:endParaRPr>
          </a:p>
          <a:p>
            <a:pPr marL="457200" indent="-457200" eaLnBrk="1" hangingPunct="1">
              <a:buNone/>
            </a:pPr>
            <a:r>
              <a:rPr lang="en-US" sz="2400" cap="none" dirty="0" smtClean="0">
                <a:solidFill>
                  <a:schemeClr val="bg1">
                    <a:lumMod val="65000"/>
                  </a:schemeClr>
                </a:solidFill>
              </a:rPr>
              <a:t>See also:</a:t>
            </a:r>
          </a:p>
          <a:p>
            <a:pPr marL="457200" indent="-457200" eaLnBrk="1" hangingPunct="1">
              <a:buNone/>
            </a:pPr>
            <a:r>
              <a:rPr lang="en-US" sz="2400" b="1" dirty="0" smtClean="0">
                <a:hlinkClick r:id="rId3" tooltip="Permanent Link to Simple Strategies for Engaging Your Visitors"/>
              </a:rPr>
              <a:t>Simple Strategies for Engaging Your Visitors</a:t>
            </a:r>
            <a:endParaRPr lang="en-US" sz="2400" b="1" dirty="0" smtClean="0"/>
          </a:p>
          <a:p>
            <a:pPr marL="457200" indent="-457200" eaLnBrk="1" hangingPunct="1">
              <a:buNone/>
            </a:pPr>
            <a:r>
              <a:rPr lang="en-US" sz="2400" cap="none" dirty="0" smtClean="0">
                <a:solidFill>
                  <a:schemeClr val="bg1">
                    <a:lumMod val="65000"/>
                  </a:schemeClr>
                </a:solidFill>
              </a:rPr>
              <a:t>by Andrew Follett</a:t>
            </a:r>
          </a:p>
        </p:txBody>
      </p:sp>
      <p:sp>
        <p:nvSpPr>
          <p:cNvPr id="24582" name="Content Placeholder 2"/>
          <p:cNvSpPr>
            <a:spLocks/>
          </p:cNvSpPr>
          <p:nvPr/>
        </p:nvSpPr>
        <p:spPr bwMode="auto">
          <a:xfrm>
            <a:off x="609600" y="1963738"/>
            <a:ext cx="956929" cy="492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789" tIns="60894" rIns="121789" bIns="60894">
            <a:spAutoFit/>
          </a:bodyPr>
          <a:lstStyle/>
          <a:p>
            <a:pPr indent="-455613">
              <a:spcBef>
                <a:spcPct val="20000"/>
              </a:spcBef>
            </a:pPr>
            <a:r>
              <a:rPr lang="en-US" dirty="0" err="1" smtClean="0">
                <a:solidFill>
                  <a:srgbClr val="DA924A"/>
                </a:solidFill>
                <a:latin typeface="Helvetica Neue Bold Condensed"/>
                <a:ea typeface="Helvetica Neue Bold Condensed"/>
                <a:cs typeface="Helvetica Neue Bold Condensed"/>
              </a:rPr>
              <a:t>xxxxx</a:t>
            </a:r>
            <a:endParaRPr lang="en-US" dirty="0">
              <a:solidFill>
                <a:srgbClr val="DA924A"/>
              </a:solidFill>
              <a:latin typeface="Helvetica Neue Bold Condensed"/>
              <a:ea typeface="Helvetica Neue Bold Condensed"/>
              <a:cs typeface="Helvetica Neue Bold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09600" y="365125"/>
            <a:ext cx="10960100" cy="971550"/>
          </a:xfrm>
        </p:spPr>
        <p:txBody>
          <a:bodyPr anchor="t"/>
          <a:lstStyle/>
          <a:p>
            <a:pPr defTabSz="608945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HOMEPAGE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ea typeface="+mj-ea"/>
              </a:rPr>
              <a:t>ANATOMY</a:t>
            </a:r>
            <a:endParaRPr lang="en-US" dirty="0">
              <a:ea typeface="+mj-ea"/>
            </a:endParaRPr>
          </a:p>
        </p:txBody>
      </p:sp>
      <p:sp>
        <p:nvSpPr>
          <p:cNvPr id="24578" name="Content Placeholder 4"/>
          <p:cNvSpPr>
            <a:spLocks noGrp="1"/>
          </p:cNvSpPr>
          <p:nvPr>
            <p:ph idx="4294967295"/>
          </p:nvPr>
        </p:nvSpPr>
        <p:spPr bwMode="auto">
          <a:xfrm>
            <a:off x="625475" y="1152525"/>
            <a:ext cx="10961688" cy="593725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Arial" charset="0"/>
              <a:buNone/>
            </a:pPr>
            <a:r>
              <a:rPr lang="en-US" sz="2400" cap="none" dirty="0" smtClean="0">
                <a:solidFill>
                  <a:srgbClr val="AEB1C0"/>
                </a:solidFill>
              </a:rPr>
              <a:t>A TYPICAL SOLUTION</a:t>
            </a:r>
          </a:p>
        </p:txBody>
      </p:sp>
      <p:sp>
        <p:nvSpPr>
          <p:cNvPr id="24579" name="Content Placeholder 3"/>
          <p:cNvSpPr txBox="1">
            <a:spLocks/>
          </p:cNvSpPr>
          <p:nvPr/>
        </p:nvSpPr>
        <p:spPr bwMode="auto">
          <a:xfrm>
            <a:off x="609600" y="6153150"/>
            <a:ext cx="10977563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789" tIns="60894" rIns="121789" bIns="60894"/>
          <a:lstStyle/>
          <a:p>
            <a:pPr indent="-455613">
              <a:spcBef>
                <a:spcPct val="20000"/>
              </a:spcBef>
              <a:buFont typeface="Wingdings" pitchFamily="2" charset="2"/>
              <a:buNone/>
            </a:pPr>
            <a:endParaRPr lang="en-US">
              <a:solidFill>
                <a:srgbClr val="A6A6A6"/>
              </a:solidFill>
              <a:latin typeface="Helvetica Neue Bold Condensed"/>
              <a:ea typeface="Helvetica Neue Bold Condensed"/>
              <a:cs typeface="Helvetica Neue Bold Condensed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09600" y="5407025"/>
            <a:ext cx="10960100" cy="593725"/>
          </a:xfrm>
          <a:prstGeom prst="rect">
            <a:avLst/>
          </a:prstGeom>
        </p:spPr>
        <p:txBody>
          <a:bodyPr lIns="121789" tIns="60894" rIns="121789" bIns="60894"/>
          <a:lstStyle/>
          <a:p>
            <a:pPr defTabSz="608945" fontAlgn="auto"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lang="en-US" cap="all" dirty="0">
              <a:solidFill>
                <a:srgbClr val="DA924A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4581" name="Content Placeholder 10"/>
          <p:cNvSpPr>
            <a:spLocks noGrp="1"/>
          </p:cNvSpPr>
          <p:nvPr>
            <p:ph idx="4294967295"/>
          </p:nvPr>
        </p:nvSpPr>
        <p:spPr bwMode="auto">
          <a:xfrm>
            <a:off x="609600" y="2541588"/>
            <a:ext cx="10960100" cy="52959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Wingdings" pitchFamily="2" charset="2"/>
              <a:buChar char="§"/>
            </a:pPr>
            <a:r>
              <a:rPr lang="en-US" sz="2400" cap="none" dirty="0" smtClean="0">
                <a:solidFill>
                  <a:srgbClr val="B2B2B2"/>
                </a:solidFill>
              </a:rPr>
              <a:t>GOALS FOR THE HOMEOGAE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sz="2400" cap="none" dirty="0" smtClean="0">
                <a:solidFill>
                  <a:srgbClr val="B2B2B2"/>
                </a:solidFill>
              </a:rPr>
              <a:t>PEEKING IN</a:t>
            </a:r>
            <a:br>
              <a:rPr lang="en-US" sz="2400" cap="none" dirty="0" smtClean="0">
                <a:solidFill>
                  <a:srgbClr val="B2B2B2"/>
                </a:solidFill>
              </a:rPr>
            </a:br>
            <a:r>
              <a:rPr lang="en-US" sz="2400" cap="none" dirty="0" smtClean="0">
                <a:solidFill>
                  <a:srgbClr val="B2B2B2"/>
                </a:solidFill>
              </a:rPr>
              <a:t>BOOK COVER</a:t>
            </a:r>
            <a:br>
              <a:rPr lang="en-US" sz="2400" cap="none" dirty="0" smtClean="0">
                <a:solidFill>
                  <a:srgbClr val="B2B2B2"/>
                </a:solidFill>
              </a:rPr>
            </a:br>
            <a:r>
              <a:rPr lang="en-US" sz="2400" cap="none" dirty="0" smtClean="0">
                <a:solidFill>
                  <a:srgbClr val="B2B2B2"/>
                </a:solidFill>
              </a:rPr>
              <a:t>SHOWING A LOT OF STUFF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sz="2400" cap="none" dirty="0" smtClean="0">
                <a:solidFill>
                  <a:srgbClr val="B2B2B2"/>
                </a:solidFill>
              </a:rPr>
              <a:t>MENTAL MAP</a:t>
            </a:r>
          </a:p>
          <a:p>
            <a:pPr eaLnBrk="1" hangingPunct="1">
              <a:buFont typeface="Wingdings" pitchFamily="2" charset="2"/>
              <a:buChar char="§"/>
            </a:pPr>
            <a:endParaRPr lang="en-US" sz="2400" cap="none" dirty="0" smtClean="0">
              <a:solidFill>
                <a:srgbClr val="B2B2B2"/>
              </a:solidFill>
            </a:endParaRPr>
          </a:p>
          <a:p>
            <a:pPr eaLnBrk="1" hangingPunct="1">
              <a:buFont typeface="Wingdings" pitchFamily="2" charset="2"/>
              <a:buChar char="§"/>
            </a:pPr>
            <a:r>
              <a:rPr lang="en-US" sz="2400" cap="none" dirty="0" smtClean="0">
                <a:solidFill>
                  <a:srgbClr val="B2B2B2"/>
                </a:solidFill>
              </a:rPr>
              <a:t>FACETS</a:t>
            </a:r>
          </a:p>
        </p:txBody>
      </p:sp>
      <p:sp>
        <p:nvSpPr>
          <p:cNvPr id="24582" name="Content Placeholder 2"/>
          <p:cNvSpPr>
            <a:spLocks/>
          </p:cNvSpPr>
          <p:nvPr/>
        </p:nvSpPr>
        <p:spPr bwMode="auto">
          <a:xfrm>
            <a:off x="609600" y="1963738"/>
            <a:ext cx="1038478" cy="492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789" tIns="60894" rIns="121789" bIns="60894">
            <a:spAutoFit/>
          </a:bodyPr>
          <a:lstStyle/>
          <a:p>
            <a:pPr indent="-455613">
              <a:spcBef>
                <a:spcPct val="20000"/>
              </a:spcBef>
            </a:pPr>
            <a:r>
              <a:rPr lang="en-US" dirty="0" smtClean="0">
                <a:solidFill>
                  <a:srgbClr val="DA924A"/>
                </a:solidFill>
                <a:latin typeface="Helvetica Neue Bold Condensed"/>
                <a:ea typeface="Helvetica Neue Bold Condensed"/>
                <a:cs typeface="Helvetica Neue Bold Condensed"/>
              </a:rPr>
              <a:t>PARTS</a:t>
            </a:r>
            <a:endParaRPr lang="en-US" dirty="0">
              <a:solidFill>
                <a:srgbClr val="DA924A"/>
              </a:solidFill>
              <a:latin typeface="Helvetica Neue Bold Condensed"/>
              <a:ea typeface="Helvetica Neue Bold Condensed"/>
              <a:cs typeface="Helvetica Neue Bold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09600" y="365125"/>
            <a:ext cx="10960100" cy="971550"/>
          </a:xfrm>
        </p:spPr>
        <p:txBody>
          <a:bodyPr anchor="t"/>
          <a:lstStyle/>
          <a:p>
            <a:pPr defTabSz="608945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HOMEPAGE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ea typeface="+mj-ea"/>
              </a:rPr>
              <a:t>ANATOMY</a:t>
            </a:r>
            <a:endParaRPr lang="en-US" dirty="0">
              <a:ea typeface="+mj-ea"/>
            </a:endParaRPr>
          </a:p>
        </p:txBody>
      </p:sp>
      <p:sp>
        <p:nvSpPr>
          <p:cNvPr id="24578" name="Content Placeholder 4"/>
          <p:cNvSpPr>
            <a:spLocks noGrp="1"/>
          </p:cNvSpPr>
          <p:nvPr>
            <p:ph idx="4294967295"/>
          </p:nvPr>
        </p:nvSpPr>
        <p:spPr bwMode="auto">
          <a:xfrm>
            <a:off x="625475" y="1152525"/>
            <a:ext cx="10961688" cy="593725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Arial" charset="0"/>
              <a:buNone/>
            </a:pPr>
            <a:r>
              <a:rPr lang="en-US" sz="2400" cap="none" dirty="0" smtClean="0">
                <a:solidFill>
                  <a:srgbClr val="AEB1C0"/>
                </a:solidFill>
              </a:rPr>
              <a:t>WIREFRAME</a:t>
            </a:r>
          </a:p>
        </p:txBody>
      </p:sp>
      <p:sp>
        <p:nvSpPr>
          <p:cNvPr id="24579" name="Content Placeholder 3"/>
          <p:cNvSpPr txBox="1">
            <a:spLocks/>
          </p:cNvSpPr>
          <p:nvPr/>
        </p:nvSpPr>
        <p:spPr bwMode="auto">
          <a:xfrm>
            <a:off x="609600" y="6153150"/>
            <a:ext cx="10977563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789" tIns="60894" rIns="121789" bIns="60894"/>
          <a:lstStyle/>
          <a:p>
            <a:pPr indent="-455613">
              <a:spcBef>
                <a:spcPct val="20000"/>
              </a:spcBef>
              <a:buFont typeface="Wingdings" pitchFamily="2" charset="2"/>
              <a:buNone/>
            </a:pPr>
            <a:endParaRPr lang="en-US">
              <a:solidFill>
                <a:srgbClr val="A6A6A6"/>
              </a:solidFill>
              <a:latin typeface="Helvetica Neue Bold Condensed"/>
              <a:ea typeface="Helvetica Neue Bold Condensed"/>
              <a:cs typeface="Helvetica Neue Bold Condensed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09600" y="5407025"/>
            <a:ext cx="10960100" cy="593725"/>
          </a:xfrm>
          <a:prstGeom prst="rect">
            <a:avLst/>
          </a:prstGeom>
        </p:spPr>
        <p:txBody>
          <a:bodyPr lIns="121789" tIns="60894" rIns="121789" bIns="60894"/>
          <a:lstStyle/>
          <a:p>
            <a:pPr defTabSz="608945" fontAlgn="auto"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lang="en-US" cap="all" dirty="0">
              <a:solidFill>
                <a:srgbClr val="DA924A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4581" name="Content Placeholder 10"/>
          <p:cNvSpPr>
            <a:spLocks noGrp="1"/>
          </p:cNvSpPr>
          <p:nvPr>
            <p:ph idx="4294967295"/>
          </p:nvPr>
        </p:nvSpPr>
        <p:spPr bwMode="auto">
          <a:xfrm>
            <a:off x="609600" y="2541588"/>
            <a:ext cx="10960100" cy="52959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Wingdings" pitchFamily="2" charset="2"/>
              <a:buChar char="§"/>
            </a:pPr>
            <a:endParaRPr lang="en-US" sz="2400" cap="none" dirty="0" smtClean="0">
              <a:solidFill>
                <a:srgbClr val="B2B2B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40" y="2003547"/>
            <a:ext cx="11706491" cy="63599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09600" y="365125"/>
            <a:ext cx="10960100" cy="971550"/>
          </a:xfrm>
        </p:spPr>
        <p:txBody>
          <a:bodyPr anchor="t"/>
          <a:lstStyle/>
          <a:p>
            <a:pPr defTabSz="608945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SIDE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ea typeface="+mj-ea"/>
              </a:rPr>
              <a:t>DOORS</a:t>
            </a:r>
            <a:endParaRPr lang="en-US" dirty="0">
              <a:ea typeface="+mj-ea"/>
            </a:endParaRPr>
          </a:p>
        </p:txBody>
      </p:sp>
      <p:sp>
        <p:nvSpPr>
          <p:cNvPr id="24578" name="Content Placeholder 4"/>
          <p:cNvSpPr>
            <a:spLocks noGrp="1"/>
          </p:cNvSpPr>
          <p:nvPr>
            <p:ph idx="4294967295"/>
          </p:nvPr>
        </p:nvSpPr>
        <p:spPr bwMode="auto">
          <a:xfrm>
            <a:off x="625475" y="1152525"/>
            <a:ext cx="10961688" cy="593725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Arial" charset="0"/>
              <a:buNone/>
            </a:pPr>
            <a:r>
              <a:rPr lang="en-US" sz="2400" cap="none" dirty="0" smtClean="0">
                <a:solidFill>
                  <a:srgbClr val="AEB1C0"/>
                </a:solidFill>
              </a:rPr>
              <a:t>VS. FRONT DOORS</a:t>
            </a:r>
          </a:p>
        </p:txBody>
      </p:sp>
      <p:sp>
        <p:nvSpPr>
          <p:cNvPr id="24579" name="Content Placeholder 3"/>
          <p:cNvSpPr txBox="1">
            <a:spLocks/>
          </p:cNvSpPr>
          <p:nvPr/>
        </p:nvSpPr>
        <p:spPr bwMode="auto">
          <a:xfrm>
            <a:off x="609600" y="6153150"/>
            <a:ext cx="10977563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789" tIns="60894" rIns="121789" bIns="60894"/>
          <a:lstStyle/>
          <a:p>
            <a:pPr indent="-455613">
              <a:spcBef>
                <a:spcPct val="20000"/>
              </a:spcBef>
              <a:buFont typeface="Wingdings" pitchFamily="2" charset="2"/>
              <a:buNone/>
            </a:pPr>
            <a:endParaRPr lang="en-US">
              <a:solidFill>
                <a:srgbClr val="A6A6A6"/>
              </a:solidFill>
              <a:latin typeface="Helvetica Neue Bold Condensed"/>
              <a:ea typeface="Helvetica Neue Bold Condensed"/>
              <a:cs typeface="Helvetica Neue Bold Condensed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09600" y="5407025"/>
            <a:ext cx="10960100" cy="593725"/>
          </a:xfrm>
          <a:prstGeom prst="rect">
            <a:avLst/>
          </a:prstGeom>
        </p:spPr>
        <p:txBody>
          <a:bodyPr lIns="121789" tIns="60894" rIns="121789" bIns="60894"/>
          <a:lstStyle/>
          <a:p>
            <a:pPr defTabSz="608945" fontAlgn="auto"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lang="en-US" cap="all" dirty="0">
              <a:solidFill>
                <a:srgbClr val="DA924A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4581" name="Content Placeholder 10"/>
          <p:cNvSpPr>
            <a:spLocks noGrp="1"/>
          </p:cNvSpPr>
          <p:nvPr>
            <p:ph idx="4294967295"/>
          </p:nvPr>
        </p:nvSpPr>
        <p:spPr bwMode="auto">
          <a:xfrm>
            <a:off x="609600" y="2541588"/>
            <a:ext cx="10960100" cy="52959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742950" lvl="1" indent="-285750" eaLnBrk="1" hangingPunct="1">
              <a:buFont typeface="Wingdings" pitchFamily="2" charset="2"/>
              <a:buChar char="§"/>
            </a:pPr>
            <a:r>
              <a:rPr lang="en-US" sz="2400" dirty="0" smtClean="0">
                <a:solidFill>
                  <a:srgbClr val="B2B2B2"/>
                </a:solidFill>
              </a:rPr>
              <a:t>XXXXXXX</a:t>
            </a:r>
          </a:p>
          <a:p>
            <a:pPr marL="742950" lvl="1" indent="-285750" eaLnBrk="1" hangingPunct="1">
              <a:buFont typeface="Wingdings" pitchFamily="2" charset="2"/>
              <a:buChar char="§"/>
            </a:pPr>
            <a:endParaRPr lang="en-US" sz="2400" dirty="0" smtClean="0">
              <a:solidFill>
                <a:srgbClr val="B2B2B2"/>
              </a:solidFill>
            </a:endParaRPr>
          </a:p>
          <a:p>
            <a:pPr marL="742950" lvl="1" indent="-285750" eaLnBrk="1" hangingPunct="1">
              <a:buFont typeface="Wingdings" pitchFamily="2" charset="2"/>
              <a:buChar char="§"/>
            </a:pPr>
            <a:r>
              <a:rPr lang="en-US" sz="2400" dirty="0" smtClean="0">
                <a:solidFill>
                  <a:srgbClr val="B2B2B2"/>
                </a:solidFill>
              </a:rPr>
              <a:t>ADD SUPPORTING VISUAL? SEARCH PAGE?</a:t>
            </a:r>
          </a:p>
          <a:p>
            <a:pPr marL="742950" lvl="1" indent="-285750" eaLnBrk="1" hangingPunct="1">
              <a:buFont typeface="Wingdings" pitchFamily="2" charset="2"/>
              <a:buChar char="§"/>
            </a:pPr>
            <a:r>
              <a:rPr lang="en-US" sz="2400" dirty="0" smtClean="0">
                <a:solidFill>
                  <a:srgbClr val="B2B2B2"/>
                </a:solidFill>
              </a:rPr>
              <a:t>SEARCH…?</a:t>
            </a:r>
          </a:p>
          <a:p>
            <a:pPr marL="742950" lvl="1" indent="-285750" eaLnBrk="1" hangingPunct="1">
              <a:buNone/>
            </a:pPr>
            <a:endParaRPr lang="en-US" sz="2400" dirty="0" smtClean="0">
              <a:solidFill>
                <a:srgbClr val="B2B2B2"/>
              </a:solidFill>
            </a:endParaRPr>
          </a:p>
          <a:p>
            <a:pPr marL="742950" lvl="1" indent="-285750" eaLnBrk="1" hangingPunct="1">
              <a:buFont typeface="Wingdings" pitchFamily="2" charset="2"/>
              <a:buChar char="§"/>
            </a:pPr>
            <a:endParaRPr lang="en-US" sz="2400" dirty="0" smtClean="0">
              <a:solidFill>
                <a:srgbClr val="B2B2B2"/>
              </a:solidFill>
            </a:endParaRPr>
          </a:p>
          <a:p>
            <a:pPr marL="742950" lvl="1" indent="-285750" eaLnBrk="1" hangingPunct="1">
              <a:buFont typeface="Wingdings" pitchFamily="2" charset="2"/>
              <a:buChar char="§"/>
            </a:pPr>
            <a:r>
              <a:rPr lang="en-US" sz="2400" dirty="0" smtClean="0">
                <a:solidFill>
                  <a:srgbClr val="B2B2B2"/>
                </a:solidFill>
              </a:rPr>
              <a:t>http://giraffeforum.com/wordpress/2010/04/18/the-decline-of-the-homepage</a:t>
            </a:r>
          </a:p>
          <a:p>
            <a:pPr marL="742950" lvl="1" indent="-285750" eaLnBrk="1" hangingPunct="1">
              <a:buFont typeface="Wingdings" pitchFamily="2" charset="2"/>
              <a:buChar char="§"/>
            </a:pPr>
            <a:r>
              <a:rPr lang="en-US" sz="2400" dirty="0" smtClean="0">
                <a:solidFill>
                  <a:srgbClr val="B2B2B2"/>
                </a:solidFill>
              </a:rPr>
              <a:t>http://uxmyths.com/post/717779908/myth-the-homepage-is-your-most-important-page</a:t>
            </a:r>
          </a:p>
          <a:p>
            <a:pPr marL="742950" lvl="1" indent="-285750" eaLnBrk="1" hangingPunct="1">
              <a:buFont typeface="Wingdings" pitchFamily="2" charset="2"/>
              <a:buChar char="§"/>
            </a:pPr>
            <a:endParaRPr lang="en-US" sz="2400" dirty="0" smtClean="0">
              <a:solidFill>
                <a:srgbClr val="B2B2B2"/>
              </a:solidFill>
            </a:endParaRPr>
          </a:p>
          <a:p>
            <a:pPr marL="742950" lvl="1" indent="-285750" eaLnBrk="1" hangingPunct="1">
              <a:buFont typeface="Wingdings" pitchFamily="2" charset="2"/>
              <a:buChar char="§"/>
            </a:pPr>
            <a:endParaRPr lang="en-US" sz="2000" dirty="0" smtClean="0">
              <a:solidFill>
                <a:srgbClr val="B2B2B2"/>
              </a:solidFill>
            </a:endParaRPr>
          </a:p>
          <a:p>
            <a:pPr eaLnBrk="1" hangingPunct="1">
              <a:buFont typeface="Wingdings" pitchFamily="2" charset="2"/>
              <a:buChar char="§"/>
            </a:pPr>
            <a:endParaRPr lang="en-US" sz="2400" cap="none" dirty="0" smtClean="0">
              <a:solidFill>
                <a:srgbClr val="B2B2B2"/>
              </a:solidFill>
            </a:endParaRPr>
          </a:p>
        </p:txBody>
      </p:sp>
      <p:sp>
        <p:nvSpPr>
          <p:cNvPr id="24582" name="Content Placeholder 2"/>
          <p:cNvSpPr>
            <a:spLocks/>
          </p:cNvSpPr>
          <p:nvPr/>
        </p:nvSpPr>
        <p:spPr bwMode="auto">
          <a:xfrm>
            <a:off x="609600" y="1963738"/>
            <a:ext cx="1038478" cy="492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789" tIns="60894" rIns="121789" bIns="60894">
            <a:spAutoFit/>
          </a:bodyPr>
          <a:lstStyle/>
          <a:p>
            <a:pPr indent="-455613">
              <a:spcBef>
                <a:spcPct val="20000"/>
              </a:spcBef>
            </a:pPr>
            <a:r>
              <a:rPr lang="en-US" dirty="0" smtClean="0">
                <a:solidFill>
                  <a:srgbClr val="DA924A"/>
                </a:solidFill>
                <a:latin typeface="Helvetica Neue Bold Condensed"/>
                <a:ea typeface="Helvetica Neue Bold Condensed"/>
                <a:cs typeface="Helvetica Neue Bold Condensed"/>
              </a:rPr>
              <a:t>PARTS</a:t>
            </a:r>
            <a:endParaRPr lang="en-US" dirty="0">
              <a:solidFill>
                <a:srgbClr val="DA924A"/>
              </a:solidFill>
              <a:latin typeface="Helvetica Neue Bold Condensed"/>
              <a:ea typeface="Helvetica Neue Bold Condensed"/>
              <a:cs typeface="Helvetica Neue Bold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09600" y="365125"/>
            <a:ext cx="10960100" cy="971550"/>
          </a:xfrm>
        </p:spPr>
        <p:txBody>
          <a:bodyPr anchor="t"/>
          <a:lstStyle/>
          <a:p>
            <a:pPr defTabSz="608945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CONTENT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ea typeface="+mj-ea"/>
              </a:rPr>
              <a:t>PAGE</a:t>
            </a:r>
            <a:endParaRPr lang="en-US" dirty="0">
              <a:ea typeface="+mj-ea"/>
            </a:endParaRPr>
          </a:p>
        </p:txBody>
      </p:sp>
      <p:sp>
        <p:nvSpPr>
          <p:cNvPr id="24578" name="Content Placeholder 4"/>
          <p:cNvSpPr>
            <a:spLocks noGrp="1"/>
          </p:cNvSpPr>
          <p:nvPr>
            <p:ph idx="4294967295"/>
          </p:nvPr>
        </p:nvSpPr>
        <p:spPr bwMode="auto">
          <a:xfrm>
            <a:off x="625475" y="1152525"/>
            <a:ext cx="10961688" cy="593725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Arial" charset="0"/>
              <a:buNone/>
            </a:pPr>
            <a:r>
              <a:rPr lang="en-US" sz="2400" cap="none" dirty="0" smtClean="0">
                <a:solidFill>
                  <a:srgbClr val="AEB1C0"/>
                </a:solidFill>
              </a:rPr>
              <a:t>WIREFRAME</a:t>
            </a:r>
          </a:p>
        </p:txBody>
      </p:sp>
      <p:sp>
        <p:nvSpPr>
          <p:cNvPr id="24579" name="Content Placeholder 3"/>
          <p:cNvSpPr txBox="1">
            <a:spLocks/>
          </p:cNvSpPr>
          <p:nvPr/>
        </p:nvSpPr>
        <p:spPr bwMode="auto">
          <a:xfrm>
            <a:off x="609600" y="6153150"/>
            <a:ext cx="10977563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789" tIns="60894" rIns="121789" bIns="60894"/>
          <a:lstStyle/>
          <a:p>
            <a:pPr indent="-455613">
              <a:spcBef>
                <a:spcPct val="20000"/>
              </a:spcBef>
              <a:buFont typeface="Wingdings" pitchFamily="2" charset="2"/>
              <a:buNone/>
            </a:pPr>
            <a:endParaRPr lang="en-US">
              <a:solidFill>
                <a:srgbClr val="A6A6A6"/>
              </a:solidFill>
              <a:latin typeface="Helvetica Neue Bold Condensed"/>
              <a:ea typeface="Helvetica Neue Bold Condensed"/>
              <a:cs typeface="Helvetica Neue Bold Condensed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09600" y="5407025"/>
            <a:ext cx="10960100" cy="593725"/>
          </a:xfrm>
          <a:prstGeom prst="rect">
            <a:avLst/>
          </a:prstGeom>
        </p:spPr>
        <p:txBody>
          <a:bodyPr lIns="121789" tIns="60894" rIns="121789" bIns="60894"/>
          <a:lstStyle/>
          <a:p>
            <a:pPr defTabSz="608945" fontAlgn="auto"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lang="en-US" cap="all" dirty="0">
              <a:solidFill>
                <a:srgbClr val="DA924A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4581" name="Content Placeholder 10"/>
          <p:cNvSpPr>
            <a:spLocks noGrp="1"/>
          </p:cNvSpPr>
          <p:nvPr>
            <p:ph idx="4294967295"/>
          </p:nvPr>
        </p:nvSpPr>
        <p:spPr bwMode="auto">
          <a:xfrm>
            <a:off x="609600" y="2541588"/>
            <a:ext cx="10960100" cy="52959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Wingdings" pitchFamily="2" charset="2"/>
              <a:buChar char="§"/>
            </a:pPr>
            <a:endParaRPr lang="en-US" sz="2400" cap="none" dirty="0" smtClean="0">
              <a:solidFill>
                <a:srgbClr val="B2B2B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44" y="1788879"/>
            <a:ext cx="11713412" cy="69187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3724818"/>
            <a:ext cx="4702773" cy="984752"/>
          </a:xfrm>
        </p:spPr>
        <p:txBody>
          <a:bodyPr/>
          <a:lstStyle/>
          <a:p>
            <a:pPr defTabSz="608945" eaLnBrk="1" fontAlgn="auto" hangingPunct="1">
              <a:spcAft>
                <a:spcPts val="0"/>
              </a:spcAft>
              <a:defRPr/>
            </a:pPr>
            <a:r>
              <a:rPr lang="en-US" dirty="0" smtClean="0"/>
              <a:t>BEYOND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BASICS</a:t>
            </a:r>
            <a:endParaRPr lang="en-US" dirty="0">
              <a:ea typeface="+mj-e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4637088"/>
            <a:ext cx="8526462" cy="2333625"/>
          </a:xfrm>
        </p:spPr>
        <p:txBody>
          <a:bodyPr/>
          <a:lstStyle/>
          <a:p>
            <a:pPr defTabSz="608945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ea typeface="+mn-ea"/>
              </a:rPr>
              <a:t>EXAMPLES OF EXCELLENT DESIGNS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912813" y="7280275"/>
            <a:ext cx="4818062" cy="730250"/>
          </a:xfrm>
          <a:prstGeom prst="rect">
            <a:avLst/>
          </a:prstGeom>
        </p:spPr>
        <p:txBody>
          <a:bodyPr lIns="121789" tIns="60894" rIns="121789" bIns="60894">
            <a:normAutofit/>
          </a:bodyPr>
          <a:lstStyle/>
          <a:p>
            <a:pPr defTabSz="608945" fontAlgn="auto">
              <a:spcBef>
                <a:spcPct val="20000"/>
              </a:spcBef>
              <a:spcAft>
                <a:spcPts val="0"/>
              </a:spcAft>
              <a:defRPr/>
            </a:pPr>
            <a:endParaRPr lang="en-US" sz="1800" cap="all" dirty="0">
              <a:solidFill>
                <a:srgbClr val="666666"/>
              </a:solidFill>
              <a:latin typeface="Helvetica Neue Bold Condensed"/>
              <a:cs typeface="Helvetica Neue Bold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3724818"/>
            <a:ext cx="7848965" cy="984752"/>
          </a:xfrm>
        </p:spPr>
        <p:txBody>
          <a:bodyPr/>
          <a:lstStyle/>
          <a:p>
            <a:pPr defTabSz="608945" eaLnBrk="1" fontAlgn="auto" hangingPunct="1">
              <a:spcAft>
                <a:spcPts val="0"/>
              </a:spcAft>
              <a:defRPr/>
            </a:pPr>
            <a:r>
              <a:rPr lang="en-US" dirty="0" smtClean="0"/>
              <a:t>FORM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DRIVEN</a:t>
            </a:r>
            <a:r>
              <a:rPr lang="en-US" dirty="0" smtClean="0"/>
              <a:t>INTERACTION</a:t>
            </a:r>
            <a:endParaRPr lang="en-US" dirty="0">
              <a:ea typeface="+mj-e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4637088"/>
            <a:ext cx="8526462" cy="2333625"/>
          </a:xfrm>
        </p:spPr>
        <p:txBody>
          <a:bodyPr/>
          <a:lstStyle/>
          <a:p>
            <a:pPr defTabSz="608945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ea typeface="+mn-ea"/>
              </a:rPr>
              <a:t>WHEN CALLS TO ACTION ARE THE POINT, DON’T SKIMP ON THE FORMS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912813" y="7280275"/>
            <a:ext cx="4818062" cy="730250"/>
          </a:xfrm>
          <a:prstGeom prst="rect">
            <a:avLst/>
          </a:prstGeom>
        </p:spPr>
        <p:txBody>
          <a:bodyPr lIns="121789" tIns="60894" rIns="121789" bIns="60894">
            <a:normAutofit/>
          </a:bodyPr>
          <a:lstStyle/>
          <a:p>
            <a:pPr defTabSz="608945" fontAlgn="auto">
              <a:spcBef>
                <a:spcPct val="20000"/>
              </a:spcBef>
              <a:spcAft>
                <a:spcPts val="0"/>
              </a:spcAft>
              <a:defRPr/>
            </a:pPr>
            <a:endParaRPr lang="en-US" sz="1800" cap="all" dirty="0">
              <a:solidFill>
                <a:srgbClr val="666666"/>
              </a:solidFill>
              <a:latin typeface="Helvetica Neue Bold Condensed"/>
              <a:cs typeface="Helvetica Neue Bold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DRIVEN</a:t>
            </a:r>
            <a:r>
              <a:rPr lang="en-US" dirty="0" smtClean="0"/>
              <a:t>INTERACTION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0142" y="7477524"/>
            <a:ext cx="10978080" cy="2690540"/>
          </a:xfrm>
        </p:spPr>
        <p:txBody>
          <a:bodyPr>
            <a:normAutofit/>
          </a:bodyPr>
          <a:lstStyle/>
          <a:p>
            <a:pPr algn="r">
              <a:buNone/>
            </a:pPr>
            <a:r>
              <a:rPr lang="en-US" sz="2400" dirty="0" smtClean="0"/>
              <a:t>http://</a:t>
            </a:r>
            <a:r>
              <a:rPr lang="en-US" sz="2400" dirty="0" err="1" smtClean="0"/>
              <a:t>www.delta.com</a:t>
            </a:r>
            <a:endParaRPr lang="en-US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DELTA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65" y="2034121"/>
            <a:ext cx="11010900" cy="5397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DRIVEN</a:t>
            </a:r>
            <a:r>
              <a:rPr lang="en-US" dirty="0" smtClean="0"/>
              <a:t>INTERACTION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0142" y="7477524"/>
            <a:ext cx="10978080" cy="2690540"/>
          </a:xfrm>
        </p:spPr>
        <p:txBody>
          <a:bodyPr>
            <a:normAutofit/>
          </a:bodyPr>
          <a:lstStyle/>
          <a:p>
            <a:pPr algn="r">
              <a:buNone/>
            </a:pPr>
            <a:r>
              <a:rPr lang="en-US" sz="2400" dirty="0" smtClean="0"/>
              <a:t>http://www.24symbols.com</a:t>
            </a:r>
            <a:endParaRPr lang="en-US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24 symbols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962854" y="4336406"/>
            <a:ext cx="22535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FORM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DRIVEN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44" y="2044685"/>
            <a:ext cx="11010900" cy="5461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3724818"/>
            <a:ext cx="6605836" cy="984752"/>
          </a:xfrm>
        </p:spPr>
        <p:txBody>
          <a:bodyPr/>
          <a:lstStyle/>
          <a:p>
            <a:pPr defTabSz="608945" eaLnBrk="1" fontAlgn="auto" hangingPunct="1">
              <a:spcAft>
                <a:spcPts val="0"/>
              </a:spcAft>
              <a:defRPr/>
            </a:pPr>
            <a:r>
              <a:rPr lang="en-US" dirty="0" smtClean="0"/>
              <a:t>BROWSE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POWERTOOLS</a:t>
            </a:r>
            <a:endParaRPr lang="en-US" dirty="0">
              <a:ea typeface="+mj-e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4637088"/>
            <a:ext cx="8526462" cy="2333625"/>
          </a:xfrm>
        </p:spPr>
        <p:txBody>
          <a:bodyPr/>
          <a:lstStyle/>
          <a:p>
            <a:pPr defTabSz="608945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ea typeface="+mn-ea"/>
              </a:rPr>
              <a:t>PROVIDE WAYS FOR USERS TO MINE STACKS OF CONTENT BY TAILORING UI TO DATA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912813" y="7280275"/>
            <a:ext cx="4818062" cy="730250"/>
          </a:xfrm>
          <a:prstGeom prst="rect">
            <a:avLst/>
          </a:prstGeom>
        </p:spPr>
        <p:txBody>
          <a:bodyPr lIns="121789" tIns="60894" rIns="121789" bIns="60894">
            <a:normAutofit/>
          </a:bodyPr>
          <a:lstStyle/>
          <a:p>
            <a:pPr defTabSz="608945" fontAlgn="auto">
              <a:spcBef>
                <a:spcPct val="20000"/>
              </a:spcBef>
              <a:spcAft>
                <a:spcPts val="0"/>
              </a:spcAft>
              <a:defRPr/>
            </a:pPr>
            <a:endParaRPr lang="en-US" sz="1800" cap="all" dirty="0">
              <a:solidFill>
                <a:srgbClr val="666666"/>
              </a:solidFill>
              <a:latin typeface="Helvetica Neue Bold Condensed"/>
              <a:cs typeface="Helvetica Neue Bold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3724818"/>
            <a:ext cx="3211889" cy="984752"/>
          </a:xfrm>
        </p:spPr>
        <p:txBody>
          <a:bodyPr/>
          <a:lstStyle/>
          <a:p>
            <a:pPr defTabSz="608945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OVER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ea typeface="+mj-ea"/>
              </a:rPr>
              <a:t>VIEW</a:t>
            </a:r>
            <a:endParaRPr lang="en-US" dirty="0">
              <a:ea typeface="+mj-e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4637088"/>
            <a:ext cx="8526462" cy="2333625"/>
          </a:xfrm>
        </p:spPr>
        <p:txBody>
          <a:bodyPr/>
          <a:lstStyle/>
          <a:p>
            <a:pPr defTabSz="608945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ea typeface="+mn-ea"/>
              </a:rPr>
              <a:t>11:30am – 1:30pm </a:t>
            </a:r>
            <a:endParaRPr lang="en-US" dirty="0">
              <a:ea typeface="+mn-ea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912813" y="7280275"/>
            <a:ext cx="4818062" cy="730250"/>
          </a:xfrm>
          <a:prstGeom prst="rect">
            <a:avLst/>
          </a:prstGeom>
        </p:spPr>
        <p:txBody>
          <a:bodyPr lIns="121789" tIns="60894" rIns="121789" bIns="60894">
            <a:normAutofit/>
          </a:bodyPr>
          <a:lstStyle/>
          <a:p>
            <a:pPr defTabSz="608945" fontAlgn="auto">
              <a:spcBef>
                <a:spcPct val="20000"/>
              </a:spcBef>
              <a:spcAft>
                <a:spcPts val="0"/>
              </a:spcAft>
              <a:defRPr/>
            </a:pPr>
            <a:endParaRPr lang="en-US" sz="1800" cap="all" dirty="0">
              <a:solidFill>
                <a:srgbClr val="666666"/>
              </a:solidFill>
              <a:latin typeface="Helvetica Neue Bold Condensed"/>
              <a:cs typeface="Helvetica Neue Bold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POWERTOOLS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0142" y="7477524"/>
            <a:ext cx="10978080" cy="2690540"/>
          </a:xfrm>
        </p:spPr>
        <p:txBody>
          <a:bodyPr>
            <a:normAutofit/>
          </a:bodyPr>
          <a:lstStyle/>
          <a:p>
            <a:pPr algn="r">
              <a:buNone/>
            </a:pPr>
            <a:r>
              <a:rPr lang="en-US" sz="2400" dirty="0" smtClean="0">
                <a:hlinkClick r:id="rId2"/>
              </a:rPr>
              <a:t>http://www.dana-farber.org</a:t>
            </a:r>
            <a:endParaRPr lang="en-US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DANA-FARBER CANCER INSTITUTE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42" y="2029384"/>
            <a:ext cx="11010900" cy="5461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POWERTOOLS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0142" y="7477524"/>
            <a:ext cx="10978080" cy="2690540"/>
          </a:xfrm>
        </p:spPr>
        <p:txBody>
          <a:bodyPr>
            <a:normAutofit/>
          </a:bodyPr>
          <a:lstStyle/>
          <a:p>
            <a:pPr algn="r">
              <a:buNone/>
            </a:pPr>
            <a:r>
              <a:rPr lang="en-US" sz="2400" dirty="0" smtClean="0"/>
              <a:t>http://</a:t>
            </a:r>
            <a:r>
              <a:rPr lang="en-US" sz="2400" dirty="0" err="1" smtClean="0"/>
              <a:t>oed.com</a:t>
            </a:r>
            <a:endParaRPr lang="en-US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OXFORD ENGLISH DICTIONARY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42" y="2044685"/>
            <a:ext cx="11010900" cy="5461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3724818"/>
            <a:ext cx="8395475" cy="984752"/>
          </a:xfrm>
        </p:spPr>
        <p:txBody>
          <a:bodyPr/>
          <a:lstStyle/>
          <a:p>
            <a:pPr defTabSz="608945" eaLnBrk="1" fontAlgn="auto" hangingPunct="1">
              <a:spcAft>
                <a:spcPts val="0"/>
              </a:spcAft>
              <a:defRPr/>
            </a:pPr>
            <a:r>
              <a:rPr lang="en-US" dirty="0" smtClean="0"/>
              <a:t>INTERACTIVE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BRAND</a:t>
            </a:r>
            <a:r>
              <a:rPr lang="en-US" dirty="0" smtClean="0"/>
              <a:t>MODULE</a:t>
            </a:r>
            <a:endParaRPr lang="en-US" dirty="0">
              <a:ea typeface="+mj-e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4637088"/>
            <a:ext cx="8526462" cy="2333625"/>
          </a:xfrm>
        </p:spPr>
        <p:txBody>
          <a:bodyPr/>
          <a:lstStyle/>
          <a:p>
            <a:pPr defTabSz="608945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ea typeface="+mn-ea"/>
              </a:rPr>
              <a:t>DELIVER COMPLEX MESSAGES BY BENDING THE CAROUSEL FORM FACTOR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912813" y="7280275"/>
            <a:ext cx="4818062" cy="730250"/>
          </a:xfrm>
          <a:prstGeom prst="rect">
            <a:avLst/>
          </a:prstGeom>
        </p:spPr>
        <p:txBody>
          <a:bodyPr lIns="121789" tIns="60894" rIns="121789" bIns="60894">
            <a:normAutofit/>
          </a:bodyPr>
          <a:lstStyle/>
          <a:p>
            <a:pPr defTabSz="608945" fontAlgn="auto">
              <a:spcBef>
                <a:spcPct val="20000"/>
              </a:spcBef>
              <a:spcAft>
                <a:spcPts val="0"/>
              </a:spcAft>
              <a:defRPr/>
            </a:pPr>
            <a:endParaRPr lang="en-US" sz="1800" cap="all" dirty="0">
              <a:solidFill>
                <a:srgbClr val="666666"/>
              </a:solidFill>
              <a:latin typeface="Helvetica Neue Bold Condensed"/>
              <a:cs typeface="Helvetica Neue Bold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BRAND</a:t>
            </a:r>
            <a:r>
              <a:rPr lang="en-US" dirty="0" smtClean="0"/>
              <a:t>MODULE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0142" y="7477524"/>
            <a:ext cx="10978080" cy="2690540"/>
          </a:xfrm>
        </p:spPr>
        <p:txBody>
          <a:bodyPr>
            <a:normAutofit/>
          </a:bodyPr>
          <a:lstStyle/>
          <a:p>
            <a:pPr algn="r">
              <a:buNone/>
            </a:pPr>
            <a:r>
              <a:rPr lang="en-US" sz="2400" dirty="0" smtClean="0"/>
              <a:t>http://</a:t>
            </a:r>
            <a:r>
              <a:rPr lang="en-US" sz="2400" dirty="0" err="1" smtClean="0"/>
              <a:t>www.wharton.upenn.edu/mba</a:t>
            </a:r>
            <a:endParaRPr lang="en-US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WHARTON - MBA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42" y="2044685"/>
            <a:ext cx="11010900" cy="5461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BRAND</a:t>
            </a:r>
            <a:r>
              <a:rPr lang="en-US" dirty="0" smtClean="0"/>
              <a:t>MODULE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0142" y="7477524"/>
            <a:ext cx="10978080" cy="2690540"/>
          </a:xfrm>
        </p:spPr>
        <p:txBody>
          <a:bodyPr>
            <a:normAutofit/>
          </a:bodyPr>
          <a:lstStyle/>
          <a:p>
            <a:pPr algn="r">
              <a:buNone/>
            </a:pPr>
            <a:r>
              <a:rPr lang="en-US" sz="2400" dirty="0" smtClean="0"/>
              <a:t>http://</a:t>
            </a:r>
            <a:r>
              <a:rPr lang="en-US" sz="2400" dirty="0" err="1" smtClean="0"/>
              <a:t>www.hbs.edu/mba</a:t>
            </a:r>
            <a:endParaRPr lang="en-US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HARVARD BUSINESS SCHOOL - MBA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42" y="2029384"/>
            <a:ext cx="11010900" cy="5461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3724818"/>
            <a:ext cx="5403670" cy="984752"/>
          </a:xfrm>
        </p:spPr>
        <p:txBody>
          <a:bodyPr/>
          <a:lstStyle/>
          <a:p>
            <a:pPr defTabSz="608945" eaLnBrk="1" fontAlgn="auto" hangingPunct="1">
              <a:spcAft>
                <a:spcPts val="0"/>
              </a:spcAft>
              <a:defRPr/>
            </a:pPr>
            <a:r>
              <a:rPr lang="en-US" dirty="0" smtClean="0"/>
              <a:t>SINGLE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PLANE</a:t>
            </a:r>
            <a:r>
              <a:rPr lang="en-US" dirty="0" smtClean="0"/>
              <a:t>SITE</a:t>
            </a:r>
            <a:endParaRPr lang="en-US" dirty="0">
              <a:ea typeface="+mj-e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4637088"/>
            <a:ext cx="8526462" cy="2333625"/>
          </a:xfrm>
        </p:spPr>
        <p:txBody>
          <a:bodyPr/>
          <a:lstStyle/>
          <a:p>
            <a:pPr defTabSz="608945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ea typeface="+mn-ea"/>
              </a:rPr>
              <a:t>laying down all your content in a massive </a:t>
            </a:r>
            <a:r>
              <a:rPr lang="en-US" dirty="0" err="1" smtClean="0">
                <a:ea typeface="+mn-ea"/>
              </a:rPr>
              <a:t>supergraphic</a:t>
            </a:r>
            <a:r>
              <a:rPr lang="en-US" dirty="0" smtClean="0">
                <a:ea typeface="+mn-ea"/>
              </a:rPr>
              <a:t> transforms navigation into exploration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912813" y="7280275"/>
            <a:ext cx="4818062" cy="730250"/>
          </a:xfrm>
          <a:prstGeom prst="rect">
            <a:avLst/>
          </a:prstGeom>
        </p:spPr>
        <p:txBody>
          <a:bodyPr lIns="121789" tIns="60894" rIns="121789" bIns="60894">
            <a:normAutofit/>
          </a:bodyPr>
          <a:lstStyle/>
          <a:p>
            <a:pPr defTabSz="608945" fontAlgn="auto">
              <a:spcBef>
                <a:spcPct val="20000"/>
              </a:spcBef>
              <a:spcAft>
                <a:spcPts val="0"/>
              </a:spcAft>
              <a:defRPr/>
            </a:pPr>
            <a:endParaRPr lang="en-US" sz="1800" cap="all" dirty="0">
              <a:solidFill>
                <a:srgbClr val="666666"/>
              </a:solidFill>
              <a:latin typeface="Helvetica Neue Bold Condensed"/>
              <a:cs typeface="Helvetica Neue Bold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PLANE</a:t>
            </a:r>
            <a:r>
              <a:rPr lang="en-US" dirty="0" smtClean="0"/>
              <a:t>SITE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0142" y="7477524"/>
            <a:ext cx="10978080" cy="2690540"/>
          </a:xfrm>
        </p:spPr>
        <p:txBody>
          <a:bodyPr>
            <a:normAutofit/>
          </a:bodyPr>
          <a:lstStyle/>
          <a:p>
            <a:pPr algn="r">
              <a:buNone/>
            </a:pPr>
            <a:r>
              <a:rPr lang="en-US" sz="2400" dirty="0" smtClean="0"/>
              <a:t>http://</a:t>
            </a:r>
            <a:r>
              <a:rPr lang="en-US" sz="2400" dirty="0" err="1" smtClean="0"/>
              <a:t>steveandjacqs.com</a:t>
            </a:r>
            <a:endParaRPr lang="en-US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STEVE AND JACQS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65" y="2044685"/>
            <a:ext cx="11010900" cy="5461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PLANE</a:t>
            </a:r>
            <a:r>
              <a:rPr lang="en-US" dirty="0" smtClean="0"/>
              <a:t>SITE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0142" y="7477524"/>
            <a:ext cx="10978080" cy="2690540"/>
          </a:xfrm>
        </p:spPr>
        <p:txBody>
          <a:bodyPr>
            <a:normAutofit/>
          </a:bodyPr>
          <a:lstStyle/>
          <a:p>
            <a:pPr algn="r">
              <a:buNone/>
            </a:pPr>
            <a:r>
              <a:rPr lang="en-US" sz="2400" dirty="0" smtClean="0"/>
              <a:t>http://</a:t>
            </a:r>
            <a:r>
              <a:rPr lang="en-US" sz="2400" dirty="0" err="1" smtClean="0"/>
              <a:t>wearemanic.com</a:t>
            </a:r>
            <a:endParaRPr lang="en-US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WE ARE MANIC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64" y="2029384"/>
            <a:ext cx="11010900" cy="5461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3724818"/>
            <a:ext cx="8274823" cy="984752"/>
          </a:xfrm>
        </p:spPr>
        <p:txBody>
          <a:bodyPr/>
          <a:lstStyle/>
          <a:p>
            <a:pPr defTabSz="608945" eaLnBrk="1" fontAlgn="auto" hangingPunct="1">
              <a:spcAft>
                <a:spcPts val="0"/>
              </a:spcAft>
              <a:defRPr/>
            </a:pPr>
            <a:r>
              <a:rPr lang="en-US" dirty="0" smtClean="0"/>
              <a:t>SCROLL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TRIGGERED</a:t>
            </a:r>
            <a:r>
              <a:rPr lang="en-US" dirty="0" smtClean="0"/>
              <a:t>CONTENT</a:t>
            </a:r>
            <a:endParaRPr lang="en-US" dirty="0">
              <a:ea typeface="+mj-e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4637088"/>
            <a:ext cx="8526462" cy="2333625"/>
          </a:xfrm>
        </p:spPr>
        <p:txBody>
          <a:bodyPr/>
          <a:lstStyle/>
          <a:p>
            <a:pPr defTabSz="608945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ea typeface="+mn-ea"/>
              </a:rPr>
              <a:t>convert a natural action of the user into dynamic user experience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912813" y="7280275"/>
            <a:ext cx="4818062" cy="730250"/>
          </a:xfrm>
          <a:prstGeom prst="rect">
            <a:avLst/>
          </a:prstGeom>
        </p:spPr>
        <p:txBody>
          <a:bodyPr lIns="121789" tIns="60894" rIns="121789" bIns="60894">
            <a:normAutofit/>
          </a:bodyPr>
          <a:lstStyle/>
          <a:p>
            <a:pPr defTabSz="608945" fontAlgn="auto">
              <a:spcBef>
                <a:spcPct val="20000"/>
              </a:spcBef>
              <a:spcAft>
                <a:spcPts val="0"/>
              </a:spcAft>
              <a:defRPr/>
            </a:pPr>
            <a:endParaRPr lang="en-US" sz="1800" cap="all" dirty="0">
              <a:solidFill>
                <a:srgbClr val="666666"/>
              </a:solidFill>
              <a:latin typeface="Helvetica Neue Bold Condensed"/>
              <a:cs typeface="Helvetica Neue Bold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SCROLL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TRIGGERED</a:t>
            </a:r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0142" y="7477524"/>
            <a:ext cx="10978080" cy="2690540"/>
          </a:xfrm>
        </p:spPr>
        <p:txBody>
          <a:bodyPr>
            <a:normAutofit/>
          </a:bodyPr>
          <a:lstStyle/>
          <a:p>
            <a:pPr algn="r">
              <a:buNone/>
            </a:pPr>
            <a:r>
              <a:rPr lang="en-US" sz="2400" dirty="0" smtClean="0"/>
              <a:t>http://</a:t>
            </a:r>
            <a:r>
              <a:rPr lang="en-US" sz="2400" dirty="0" err="1" smtClean="0"/>
              <a:t>nizoapp.com</a:t>
            </a:r>
            <a:endParaRPr lang="en-US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NIZO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64" y="2029384"/>
            <a:ext cx="11010900" cy="5461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63738"/>
            <a:ext cx="10960100" cy="593725"/>
          </a:xfrm>
        </p:spPr>
        <p:txBody>
          <a:bodyPr/>
          <a:lstStyle/>
          <a:p>
            <a:pPr marL="0" indent="-456709" defTabSz="608945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b="1" dirty="0" smtClean="0"/>
              <a:t>Functional Design Lab </a:t>
            </a:r>
            <a:endParaRPr lang="en-US" dirty="0" smtClean="0"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65125"/>
            <a:ext cx="10960100" cy="971550"/>
          </a:xfrm>
        </p:spPr>
        <p:txBody>
          <a:bodyPr/>
          <a:lstStyle/>
          <a:p>
            <a:pPr defTabSz="608945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DESCRIPTION</a:t>
            </a:r>
            <a:endParaRPr lang="en-US" dirty="0">
              <a:ea typeface="+mj-ea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4"/>
          </p:nvPr>
        </p:nvSpPr>
        <p:spPr>
          <a:xfrm>
            <a:off x="625475" y="1152525"/>
            <a:ext cx="10961688" cy="593725"/>
          </a:xfrm>
        </p:spPr>
        <p:txBody>
          <a:bodyPr/>
          <a:lstStyle/>
          <a:p>
            <a:pPr marL="456709" indent="-456709" defTabSz="608945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ea typeface="+mn-ea"/>
              </a:rPr>
              <a:t> </a:t>
            </a:r>
            <a:endParaRPr lang="en-US" dirty="0">
              <a:ea typeface="+mn-ea"/>
            </a:endParaRPr>
          </a:p>
        </p:txBody>
      </p:sp>
      <p:sp>
        <p:nvSpPr>
          <p:cNvPr id="16388" name="Content Placeholder 3"/>
          <p:cNvSpPr txBox="1">
            <a:spLocks/>
          </p:cNvSpPr>
          <p:nvPr/>
        </p:nvSpPr>
        <p:spPr bwMode="auto">
          <a:xfrm>
            <a:off x="609600" y="6153150"/>
            <a:ext cx="10977563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789" tIns="60894" rIns="121789" bIns="60894"/>
          <a:lstStyle/>
          <a:p>
            <a:pPr indent="-455613">
              <a:spcBef>
                <a:spcPct val="20000"/>
              </a:spcBef>
              <a:buFont typeface="Wingdings" pitchFamily="2" charset="2"/>
              <a:buNone/>
            </a:pPr>
            <a:endParaRPr lang="en-US">
              <a:solidFill>
                <a:srgbClr val="A6A6A6"/>
              </a:solidFill>
              <a:latin typeface="Helvetica Neue Bold Condensed"/>
              <a:ea typeface="Helvetica Neue Bold Condensed"/>
              <a:cs typeface="Helvetica Neue Bold Condensed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09600" y="5407025"/>
            <a:ext cx="10960100" cy="593725"/>
          </a:xfrm>
          <a:prstGeom prst="rect">
            <a:avLst/>
          </a:prstGeom>
        </p:spPr>
        <p:txBody>
          <a:bodyPr lIns="121789" tIns="60894" rIns="121789" bIns="60894"/>
          <a:lstStyle/>
          <a:p>
            <a:pPr defTabSz="608945" fontAlgn="auto"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lang="en-US" cap="all" dirty="0">
              <a:solidFill>
                <a:srgbClr val="DA924A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3"/>
          </p:nvPr>
        </p:nvSpPr>
        <p:spPr>
          <a:xfrm>
            <a:off x="609600" y="2541588"/>
            <a:ext cx="10960100" cy="5295900"/>
          </a:xfrm>
        </p:spPr>
        <p:txBody>
          <a:bodyPr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In a digital landscape that evolves every day, it is crucial to communicate information clearly and effectively through </a:t>
            </a:r>
            <a:r>
              <a:rPr lang="en-US" b="1" dirty="0" smtClean="0">
                <a:solidFill>
                  <a:srgbClr val="666666"/>
                </a:solidFill>
              </a:rPr>
              <a:t>visual design</a:t>
            </a:r>
            <a:r>
              <a:rPr lang="en-US" dirty="0" smtClean="0"/>
              <a:t>. Web hooks such as </a:t>
            </a:r>
            <a:r>
              <a:rPr lang="en-US" dirty="0" err="1" smtClean="0">
                <a:solidFill>
                  <a:srgbClr val="666666"/>
                </a:solidFill>
              </a:rPr>
              <a:t>infographics</a:t>
            </a:r>
            <a:r>
              <a:rPr lang="en-US" dirty="0" smtClean="0">
                <a:solidFill>
                  <a:srgbClr val="666666"/>
                </a:solidFill>
              </a:rPr>
              <a:t>, brand modules and interface innovations </a:t>
            </a:r>
            <a:r>
              <a:rPr lang="en-US" dirty="0" smtClean="0"/>
              <a:t>enable you to combine compelling content with smart and visually appealing design.  </a:t>
            </a:r>
          </a:p>
          <a:p>
            <a:r>
              <a:rPr lang="en-US" dirty="0" smtClean="0"/>
              <a:t>Toeing the line between simplicity and sophistication, the goal, regardless of project size, is to deliver </a:t>
            </a:r>
            <a:r>
              <a:rPr lang="en-US" dirty="0" smtClean="0">
                <a:solidFill>
                  <a:srgbClr val="666666"/>
                </a:solidFill>
              </a:rPr>
              <a:t>design and functionality</a:t>
            </a:r>
            <a:r>
              <a:rPr lang="en-US" dirty="0" smtClean="0"/>
              <a:t> in an easily digestible package. </a:t>
            </a:r>
          </a:p>
          <a:p>
            <a:r>
              <a:rPr lang="en-US" dirty="0" smtClean="0"/>
              <a:t>So where do you start? What are some of the ways you can present your content in a </a:t>
            </a:r>
            <a:r>
              <a:rPr lang="en-US" dirty="0" smtClean="0">
                <a:solidFill>
                  <a:srgbClr val="666666"/>
                </a:solidFill>
              </a:rPr>
              <a:t>visually compelling way</a:t>
            </a:r>
            <a:r>
              <a:rPr lang="en-US" dirty="0" smtClean="0"/>
              <a:t>?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SCROLL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TRIGGERED</a:t>
            </a:r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0142" y="7477524"/>
            <a:ext cx="10978080" cy="2690540"/>
          </a:xfrm>
        </p:spPr>
        <p:txBody>
          <a:bodyPr>
            <a:normAutofit/>
          </a:bodyPr>
          <a:lstStyle/>
          <a:p>
            <a:pPr algn="r">
              <a:buNone/>
            </a:pPr>
            <a:r>
              <a:rPr lang="en-US" sz="2400" dirty="0" smtClean="0"/>
              <a:t>http://</a:t>
            </a:r>
            <a:r>
              <a:rPr lang="en-US" sz="2400" dirty="0" err="1" smtClean="0"/>
              <a:t>www.nikebetterworld.com</a:t>
            </a:r>
            <a:endParaRPr lang="en-US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NIKE: A BETTER WORLD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42" y="2029384"/>
            <a:ext cx="11010900" cy="5461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SCROLL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TRIGGERED</a:t>
            </a:r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0142" y="7477524"/>
            <a:ext cx="10978080" cy="2690540"/>
          </a:xfrm>
        </p:spPr>
        <p:txBody>
          <a:bodyPr>
            <a:normAutofit/>
          </a:bodyPr>
          <a:lstStyle/>
          <a:p>
            <a:pPr algn="r">
              <a:buNone/>
            </a:pPr>
            <a:r>
              <a:rPr lang="en-US" sz="2400" dirty="0" smtClean="0"/>
              <a:t>http://</a:t>
            </a:r>
            <a:r>
              <a:rPr lang="en-US" sz="2400" dirty="0" err="1" smtClean="0"/>
              <a:t>www.sullivannyc.com</a:t>
            </a:r>
            <a:endParaRPr lang="en-US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sullivan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42" y="2044685"/>
            <a:ext cx="11010900" cy="5461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SCROLL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TRIGGERED</a:t>
            </a:r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0142" y="7477524"/>
            <a:ext cx="10978080" cy="2690540"/>
          </a:xfrm>
        </p:spPr>
        <p:txBody>
          <a:bodyPr>
            <a:normAutofit/>
          </a:bodyPr>
          <a:lstStyle/>
          <a:p>
            <a:pPr algn="r">
              <a:buNone/>
            </a:pPr>
            <a:r>
              <a:rPr lang="en-US" sz="2400" dirty="0" smtClean="0"/>
              <a:t>http://</a:t>
            </a:r>
            <a:r>
              <a:rPr lang="en-US" sz="2400" dirty="0" err="1" smtClean="0"/>
              <a:t>www.yurbuds.com</a:t>
            </a:r>
            <a:endParaRPr lang="en-US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YURBUDS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65" y="2044685"/>
            <a:ext cx="11010900" cy="5461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3724818"/>
            <a:ext cx="6106751" cy="984752"/>
          </a:xfrm>
        </p:spPr>
        <p:txBody>
          <a:bodyPr/>
          <a:lstStyle/>
          <a:p>
            <a:pPr defTabSz="608945" eaLnBrk="1" fontAlgn="auto" hangingPunct="1">
              <a:spcAft>
                <a:spcPts val="0"/>
              </a:spcAft>
              <a:defRPr/>
            </a:pPr>
            <a:r>
              <a:rPr lang="en-US" dirty="0" smtClean="0"/>
              <a:t>FIXED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NAV</a:t>
            </a:r>
            <a:r>
              <a:rPr lang="en-US" dirty="0" smtClean="0"/>
              <a:t>ELEMENTS</a:t>
            </a:r>
            <a:endParaRPr lang="en-US" dirty="0">
              <a:ea typeface="+mj-e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4637088"/>
            <a:ext cx="8526462" cy="2333625"/>
          </a:xfrm>
        </p:spPr>
        <p:txBody>
          <a:bodyPr/>
          <a:lstStyle/>
          <a:p>
            <a:pPr defTabSz="608945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ea typeface="+mn-ea"/>
              </a:rPr>
              <a:t>bend the page metaphor while </a:t>
            </a:r>
            <a:r>
              <a:rPr lang="en-US" dirty="0" err="1" smtClean="0">
                <a:ea typeface="+mn-ea"/>
              </a:rPr>
              <a:t>IMPROVing</a:t>
            </a:r>
            <a:r>
              <a:rPr lang="en-US" dirty="0" smtClean="0">
                <a:ea typeface="+mn-ea"/>
              </a:rPr>
              <a:t> CROSS-SECTION NAVIGATION BY shifting </a:t>
            </a:r>
            <a:r>
              <a:rPr lang="en-US" dirty="0" err="1" smtClean="0">
                <a:ea typeface="+mn-ea"/>
              </a:rPr>
              <a:t>ELEMENTs</a:t>
            </a:r>
            <a:r>
              <a:rPr lang="en-US" dirty="0" smtClean="0">
                <a:ea typeface="+mn-ea"/>
              </a:rPr>
              <a:t> in an innovative but predictable manner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912813" y="7280275"/>
            <a:ext cx="4818062" cy="730250"/>
          </a:xfrm>
          <a:prstGeom prst="rect">
            <a:avLst/>
          </a:prstGeom>
        </p:spPr>
        <p:txBody>
          <a:bodyPr lIns="121789" tIns="60894" rIns="121789" bIns="60894">
            <a:normAutofit/>
          </a:bodyPr>
          <a:lstStyle/>
          <a:p>
            <a:pPr defTabSz="608945" fontAlgn="auto">
              <a:spcBef>
                <a:spcPct val="20000"/>
              </a:spcBef>
              <a:spcAft>
                <a:spcPts val="0"/>
              </a:spcAft>
              <a:defRPr/>
            </a:pPr>
            <a:endParaRPr lang="en-US" sz="1800" cap="all" dirty="0">
              <a:solidFill>
                <a:srgbClr val="666666"/>
              </a:solidFill>
              <a:latin typeface="Helvetica Neue Bold Condensed"/>
              <a:cs typeface="Helvetica Neue Bold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NAV</a:t>
            </a:r>
            <a:r>
              <a:rPr lang="en-US" dirty="0" smtClean="0"/>
              <a:t>ELEMENTS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0142" y="7477524"/>
            <a:ext cx="10978080" cy="2690540"/>
          </a:xfrm>
        </p:spPr>
        <p:txBody>
          <a:bodyPr>
            <a:normAutofit/>
          </a:bodyPr>
          <a:lstStyle/>
          <a:p>
            <a:pPr algn="r">
              <a:buNone/>
            </a:pPr>
            <a:r>
              <a:rPr lang="en-US" sz="2400" dirty="0" smtClean="0"/>
              <a:t>http://</a:t>
            </a:r>
            <a:r>
              <a:rPr lang="en-US" sz="2400" dirty="0" err="1" smtClean="0"/>
              <a:t>unionstationdenver.com</a:t>
            </a:r>
            <a:r>
              <a:rPr lang="en-US" sz="2400" dirty="0" smtClean="0"/>
              <a:t>/neighborhood</a:t>
            </a:r>
            <a:endParaRPr lang="en-US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UNION STATION NEIGHBORHOOD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42" y="2044685"/>
            <a:ext cx="11010900" cy="5461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NAV</a:t>
            </a:r>
            <a:r>
              <a:rPr lang="en-US" dirty="0" smtClean="0"/>
              <a:t>ELEMENTS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0142" y="7477524"/>
            <a:ext cx="10978080" cy="2690540"/>
          </a:xfrm>
        </p:spPr>
        <p:txBody>
          <a:bodyPr>
            <a:normAutofit/>
          </a:bodyPr>
          <a:lstStyle/>
          <a:p>
            <a:pPr algn="r">
              <a:buNone/>
            </a:pPr>
            <a:r>
              <a:rPr lang="en-US" sz="2400" dirty="0" smtClean="0"/>
              <a:t>http://</a:t>
            </a:r>
            <a:r>
              <a:rPr lang="en-US" sz="2400" dirty="0" err="1" smtClean="0"/>
              <a:t>touchtech.co.nz</a:t>
            </a:r>
            <a:endParaRPr lang="en-US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TOUCHTECH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42" y="2029384"/>
            <a:ext cx="11010900" cy="5461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3724818"/>
            <a:ext cx="6468692" cy="984752"/>
          </a:xfrm>
        </p:spPr>
        <p:txBody>
          <a:bodyPr/>
          <a:lstStyle/>
          <a:p>
            <a:pPr defTabSz="608945" eaLnBrk="1" fontAlgn="auto" hangingPunct="1">
              <a:spcAft>
                <a:spcPts val="0"/>
              </a:spcAft>
              <a:defRPr/>
            </a:pPr>
            <a:r>
              <a:rPr lang="en-US" dirty="0" smtClean="0"/>
              <a:t>DIMENSIONAL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PLANES</a:t>
            </a:r>
            <a:endParaRPr lang="en-US" dirty="0">
              <a:ea typeface="+mj-e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4637088"/>
            <a:ext cx="8526462" cy="2333625"/>
          </a:xfrm>
        </p:spPr>
        <p:txBody>
          <a:bodyPr/>
          <a:lstStyle/>
          <a:p>
            <a:pPr defTabSz="608945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ea typeface="+mn-ea"/>
              </a:rPr>
              <a:t>create a memorable sense of space and place through simulated 3d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912813" y="7280275"/>
            <a:ext cx="4818062" cy="730250"/>
          </a:xfrm>
          <a:prstGeom prst="rect">
            <a:avLst/>
          </a:prstGeom>
        </p:spPr>
        <p:txBody>
          <a:bodyPr lIns="121789" tIns="60894" rIns="121789" bIns="60894">
            <a:normAutofit/>
          </a:bodyPr>
          <a:lstStyle/>
          <a:p>
            <a:pPr defTabSz="608945" fontAlgn="auto">
              <a:spcBef>
                <a:spcPct val="20000"/>
              </a:spcBef>
              <a:spcAft>
                <a:spcPts val="0"/>
              </a:spcAft>
              <a:defRPr/>
            </a:pPr>
            <a:endParaRPr lang="en-US" sz="1800" cap="all" dirty="0">
              <a:solidFill>
                <a:srgbClr val="666666"/>
              </a:solidFill>
              <a:latin typeface="Helvetica Neue Bold Condensed"/>
              <a:cs typeface="Helvetica Neue Bold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DIMENSIONAL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PLANES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0142" y="7477524"/>
            <a:ext cx="10978080" cy="2690540"/>
          </a:xfrm>
        </p:spPr>
        <p:txBody>
          <a:bodyPr>
            <a:normAutofit/>
          </a:bodyPr>
          <a:lstStyle/>
          <a:p>
            <a:pPr algn="r">
              <a:buNone/>
            </a:pPr>
            <a:r>
              <a:rPr lang="en-US" sz="2400" dirty="0" smtClean="0"/>
              <a:t>http://</a:t>
            </a:r>
            <a:r>
              <a:rPr lang="en-US" sz="2400" dirty="0" err="1" smtClean="0"/>
              <a:t>wyss.harvard.edu</a:t>
            </a:r>
            <a:endParaRPr lang="en-US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WYSS INSTITUTE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65" y="2044685"/>
            <a:ext cx="11010900" cy="5461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DIMENSIONAL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PLANES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0142" y="7477524"/>
            <a:ext cx="10978080" cy="2690540"/>
          </a:xfrm>
        </p:spPr>
        <p:txBody>
          <a:bodyPr>
            <a:normAutofit/>
          </a:bodyPr>
          <a:lstStyle/>
          <a:p>
            <a:pPr algn="r">
              <a:buNone/>
            </a:pPr>
            <a:r>
              <a:rPr lang="en-US" sz="2400" dirty="0" smtClean="0"/>
              <a:t>http://wonder-</a:t>
            </a:r>
            <a:r>
              <a:rPr lang="en-US" sz="2400" dirty="0" err="1" smtClean="0"/>
              <a:t>wall.com</a:t>
            </a:r>
            <a:r>
              <a:rPr lang="en-US" sz="2400" dirty="0" smtClean="0"/>
              <a:t>/</a:t>
            </a:r>
            <a:endParaRPr lang="en-US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WONDERWALL inc.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42" y="2029384"/>
            <a:ext cx="11010900" cy="5461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DIMENSIONAL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PLANES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0142" y="7477524"/>
            <a:ext cx="10978080" cy="2690540"/>
          </a:xfrm>
        </p:spPr>
        <p:txBody>
          <a:bodyPr>
            <a:normAutofit/>
          </a:bodyPr>
          <a:lstStyle/>
          <a:p>
            <a:pPr algn="r">
              <a:buNone/>
            </a:pPr>
            <a:r>
              <a:rPr lang="en-US" sz="2400" dirty="0" smtClean="0"/>
              <a:t>http://</a:t>
            </a:r>
            <a:r>
              <a:rPr lang="en-US" sz="2400" dirty="0" err="1" smtClean="0"/>
              <a:t>thinkingspace.economist.com</a:t>
            </a:r>
            <a:endParaRPr lang="en-US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THE ECONOMIST – THINKING SPACES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2016524"/>
            <a:ext cx="11010900" cy="5461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63738"/>
            <a:ext cx="10960100" cy="593725"/>
          </a:xfrm>
        </p:spPr>
        <p:txBody>
          <a:bodyPr/>
          <a:lstStyle/>
          <a:p>
            <a:pPr marL="0" indent="-456709" defTabSz="608945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ea typeface="+mn-ea"/>
              </a:rPr>
              <a:t>IFACTORY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65125"/>
            <a:ext cx="10960100" cy="971550"/>
          </a:xfrm>
        </p:spPr>
        <p:txBody>
          <a:bodyPr/>
          <a:lstStyle/>
          <a:p>
            <a:pPr defTabSz="608945" eaLnBrk="1" fontAlgn="auto" hangingPunct="1">
              <a:spcAft>
                <a:spcPts val="0"/>
              </a:spcAft>
              <a:defRPr/>
            </a:pPr>
            <a:r>
              <a:rPr lang="en-US" dirty="0" err="1" smtClean="0">
                <a:ea typeface="+mj-ea"/>
              </a:rPr>
              <a:t>ABOUT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uS</a:t>
            </a:r>
            <a:endParaRPr lang="en-US" dirty="0">
              <a:ea typeface="+mj-ea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4"/>
          </p:nvPr>
        </p:nvSpPr>
        <p:spPr>
          <a:xfrm>
            <a:off x="625475" y="1152525"/>
            <a:ext cx="10961688" cy="593725"/>
          </a:xfrm>
        </p:spPr>
        <p:txBody>
          <a:bodyPr/>
          <a:lstStyle/>
          <a:p>
            <a:pPr marL="456709" indent="-456709" defTabSz="608945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ea typeface="+mn-ea"/>
              </a:rPr>
              <a:t> </a:t>
            </a:r>
            <a:endParaRPr lang="en-US" dirty="0">
              <a:ea typeface="+mn-ea"/>
            </a:endParaRPr>
          </a:p>
        </p:txBody>
      </p:sp>
      <p:sp>
        <p:nvSpPr>
          <p:cNvPr id="16388" name="Content Placeholder 3"/>
          <p:cNvSpPr txBox="1">
            <a:spLocks/>
          </p:cNvSpPr>
          <p:nvPr/>
        </p:nvSpPr>
        <p:spPr bwMode="auto">
          <a:xfrm>
            <a:off x="609600" y="6153150"/>
            <a:ext cx="10977563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789" tIns="60894" rIns="121789" bIns="60894"/>
          <a:lstStyle/>
          <a:p>
            <a:pPr indent="-455613">
              <a:spcBef>
                <a:spcPct val="20000"/>
              </a:spcBef>
              <a:buFont typeface="Wingdings" pitchFamily="2" charset="2"/>
              <a:buNone/>
            </a:pPr>
            <a:endParaRPr lang="en-US">
              <a:solidFill>
                <a:srgbClr val="A6A6A6"/>
              </a:solidFill>
              <a:latin typeface="Helvetica Neue Bold Condensed"/>
              <a:ea typeface="Helvetica Neue Bold Condensed"/>
              <a:cs typeface="Helvetica Neue Bold Condensed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09600" y="5407025"/>
            <a:ext cx="10960100" cy="593725"/>
          </a:xfrm>
          <a:prstGeom prst="rect">
            <a:avLst/>
          </a:prstGeom>
        </p:spPr>
        <p:txBody>
          <a:bodyPr lIns="121789" tIns="60894" rIns="121789" bIns="60894"/>
          <a:lstStyle/>
          <a:p>
            <a:pPr defTabSz="608945" fontAlgn="auto"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lang="en-US" cap="all" dirty="0">
              <a:solidFill>
                <a:srgbClr val="DA924A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3"/>
          </p:nvPr>
        </p:nvSpPr>
        <p:spPr>
          <a:xfrm>
            <a:off x="609599" y="2541588"/>
            <a:ext cx="10977563" cy="2865437"/>
          </a:xfrm>
        </p:spPr>
        <p:txBody>
          <a:bodyPr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Award-winning interactive design and development, founded in 1992</a:t>
            </a:r>
          </a:p>
          <a:p>
            <a:r>
              <a:rPr lang="en-US" dirty="0" smtClean="0"/>
              <a:t>Serving educators, publishers and mission-driven non profits</a:t>
            </a:r>
          </a:p>
          <a:p>
            <a:r>
              <a:rPr lang="en-US" dirty="0" smtClean="0"/>
              <a:t>Jeremy Perkins, Art Director</a:t>
            </a:r>
          </a:p>
          <a:p>
            <a:r>
              <a:rPr lang="en-US" dirty="0" smtClean="0"/>
              <a:t>Alen Yen, Creative Director / President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9603" y="5318618"/>
            <a:ext cx="10960100" cy="593725"/>
          </a:xfrm>
          <a:prstGeom prst="rect">
            <a:avLst/>
          </a:prstGeom>
        </p:spPr>
        <p:txBody>
          <a:bodyPr vert="horz" lIns="121789" tIns="60894" rIns="121789" bIns="60894" rtlCol="0">
            <a:noAutofit/>
          </a:bodyPr>
          <a:lstStyle/>
          <a:p>
            <a:pPr marL="0" marR="0" lvl="0" indent="-456709" algn="l" defTabSz="60894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cap="all" noProof="0" dirty="0" smtClean="0">
                <a:solidFill>
                  <a:srgbClr val="DA924A"/>
                </a:solidFill>
                <a:latin typeface="Helvetica Neue Bold Condensed"/>
                <a:cs typeface="Helvetica Neue Bold Condensed"/>
              </a:rPr>
              <a:t>INFOMOUS</a:t>
            </a:r>
            <a:endParaRPr kumimoji="0" lang="en-US" sz="2400" b="0" i="0" u="none" strike="noStrike" kern="1200" cap="all" spc="0" normalizeH="0" baseline="0" noProof="0" dirty="0" smtClean="0">
              <a:ln>
                <a:noFill/>
              </a:ln>
              <a:solidFill>
                <a:srgbClr val="DA924A"/>
              </a:solidFill>
              <a:effectLst/>
              <a:uLnTx/>
              <a:uFillTx/>
              <a:latin typeface="Helvetica Neue Bold Condensed"/>
              <a:ea typeface="+mn-ea"/>
              <a:cs typeface="Helvetica Neue Bold Condensed"/>
            </a:endParaRPr>
          </a:p>
        </p:txBody>
      </p:sp>
      <p:sp>
        <p:nvSpPr>
          <p:cNvPr id="10" name="Content Placeholder 10"/>
          <p:cNvSpPr txBox="1">
            <a:spLocks/>
          </p:cNvSpPr>
          <p:nvPr/>
        </p:nvSpPr>
        <p:spPr>
          <a:xfrm>
            <a:off x="609602" y="5896468"/>
            <a:ext cx="10977563" cy="2865437"/>
          </a:xfrm>
          <a:prstGeom prst="rect">
            <a:avLst/>
          </a:prstGeom>
        </p:spPr>
        <p:txBody>
          <a:bodyPr vert="horz" wrap="square" lIns="121789" tIns="60894" rIns="121789" bIns="60894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455613" marR="0" lvl="0" indent="-455613" algn="l" defTabSz="608013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Helvetica Neue Bold Condensed"/>
                <a:ea typeface="Helvetica Neue Bold Condensed"/>
                <a:cs typeface="Helvetica Neue Bold Condensed"/>
              </a:rPr>
              <a:t>Interactive 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Helvetica Neue Bold Condensed"/>
                <a:ea typeface="Helvetica Neue Bold Condensed"/>
                <a:cs typeface="Helvetica Neue Bold Condensed"/>
              </a:rPr>
              <a:t>visualization and navigation technology, started in 2005</a:t>
            </a:r>
          </a:p>
          <a:p>
            <a:pPr marL="455613" marR="0" lvl="0" indent="-455613" algn="l" defTabSz="608013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baseline="0" dirty="0" smtClean="0">
                <a:solidFill>
                  <a:srgbClr val="A6A6A6"/>
                </a:solidFill>
                <a:latin typeface="Helvetica Neue Bold Condensed"/>
                <a:ea typeface="Helvetica Neue Bold Condensed"/>
                <a:cs typeface="Helvetica Neue Bold Condensed"/>
              </a:rPr>
              <a:t>Transition to online navigation tool in 2010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Helvetica Neue Bold Condensed"/>
              <a:ea typeface="Helvetica Neue Bold Condensed"/>
              <a:cs typeface="Helvetica Neue Bold Condensed"/>
            </a:endParaRPr>
          </a:p>
          <a:p>
            <a:pPr marL="455613" marR="0" lvl="0" indent="-455613" algn="l" defTabSz="608013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 smtClean="0">
                <a:solidFill>
                  <a:srgbClr val="A6A6A6"/>
                </a:solidFill>
                <a:latin typeface="Helvetica Neue Bold Condensed"/>
                <a:ea typeface="Helvetica Neue Bold Condensed"/>
                <a:cs typeface="Helvetica Neue Bold Condensed"/>
              </a:rPr>
              <a:t>Paolo Gaudiano, President</a:t>
            </a:r>
          </a:p>
          <a:p>
            <a:pPr marL="455613" marR="0" lvl="0" indent="-455613" algn="l" defTabSz="608013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Helvetica Neue Bold Condensed"/>
                <a:ea typeface="Helvetica Neue Bold Condensed"/>
                <a:cs typeface="Helvetica Neue Bold Condensed"/>
              </a:rPr>
              <a:t>Linda McCutcheon, CEO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Helvetica Neue Bold Condensed"/>
              <a:ea typeface="Helvetica Neue Bold Condensed"/>
              <a:cs typeface="Helvetica Neue Bold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3724818"/>
            <a:ext cx="6320008" cy="984752"/>
          </a:xfrm>
        </p:spPr>
        <p:txBody>
          <a:bodyPr/>
          <a:lstStyle/>
          <a:p>
            <a:pPr defTabSz="608945" eaLnBrk="1" fontAlgn="auto" hangingPunct="1">
              <a:spcAft>
                <a:spcPts val="0"/>
              </a:spcAft>
              <a:defRPr/>
            </a:pPr>
            <a:r>
              <a:rPr lang="en-US" dirty="0" smtClean="0"/>
              <a:t>TEXT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VISUALIZATIONS</a:t>
            </a:r>
            <a:endParaRPr lang="en-US" dirty="0">
              <a:ea typeface="+mj-e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4637088"/>
            <a:ext cx="8526462" cy="2333625"/>
          </a:xfrm>
        </p:spPr>
        <p:txBody>
          <a:bodyPr/>
          <a:lstStyle/>
          <a:p>
            <a:pPr defTabSz="608945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ea typeface="+mn-ea"/>
              </a:rPr>
              <a:t>when dealing with massive amounts of text, MOVE BEYOND LISTS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912813" y="7280275"/>
            <a:ext cx="4818062" cy="730250"/>
          </a:xfrm>
          <a:prstGeom prst="rect">
            <a:avLst/>
          </a:prstGeom>
        </p:spPr>
        <p:txBody>
          <a:bodyPr lIns="121789" tIns="60894" rIns="121789" bIns="60894">
            <a:normAutofit/>
          </a:bodyPr>
          <a:lstStyle/>
          <a:p>
            <a:pPr defTabSz="608945" fontAlgn="auto">
              <a:spcBef>
                <a:spcPct val="20000"/>
              </a:spcBef>
              <a:spcAft>
                <a:spcPts val="0"/>
              </a:spcAft>
              <a:defRPr/>
            </a:pPr>
            <a:endParaRPr lang="en-US" sz="1800" cap="all" dirty="0">
              <a:solidFill>
                <a:srgbClr val="666666"/>
              </a:solidFill>
              <a:latin typeface="Helvetica Neue Bold Condensed"/>
              <a:cs typeface="Helvetica Neue Bold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VISUALIZATIONS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0142" y="7477524"/>
            <a:ext cx="10978080" cy="2690540"/>
          </a:xfrm>
        </p:spPr>
        <p:txBody>
          <a:bodyPr>
            <a:normAutofit/>
          </a:bodyPr>
          <a:lstStyle/>
          <a:p>
            <a:pPr algn="r">
              <a:buNone/>
            </a:pPr>
            <a:r>
              <a:rPr lang="en-US" sz="2400" dirty="0" smtClean="0"/>
              <a:t>http://</a:t>
            </a:r>
            <a:r>
              <a:rPr lang="en-US" sz="2400" dirty="0" err="1" smtClean="0"/>
              <a:t>www.nytimes.com/skimmer/#/Top+News</a:t>
            </a:r>
            <a:endParaRPr lang="en-US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NEW YORK TIMES - SKIMMER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24" y="2029384"/>
            <a:ext cx="11010900" cy="546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VISUALIZATIONS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0142" y="7477524"/>
            <a:ext cx="10978080" cy="2690540"/>
          </a:xfrm>
        </p:spPr>
        <p:txBody>
          <a:bodyPr>
            <a:normAutofit/>
          </a:bodyPr>
          <a:lstStyle/>
          <a:p>
            <a:pPr algn="r">
              <a:buNone/>
            </a:pPr>
            <a:r>
              <a:rPr lang="en-US" sz="2400" dirty="0" smtClean="0"/>
              <a:t>http://</a:t>
            </a:r>
            <a:r>
              <a:rPr lang="en-US" sz="2400" dirty="0" err="1" smtClean="0"/>
              <a:t>newsmap.jp</a:t>
            </a:r>
            <a:r>
              <a:rPr lang="en-US" sz="2400" dirty="0" smtClean="0"/>
              <a:t>/</a:t>
            </a:r>
            <a:endParaRPr lang="en-US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NEWSMAP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46" y="2029384"/>
            <a:ext cx="11010900" cy="5461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3724818"/>
            <a:ext cx="7584678" cy="984752"/>
          </a:xfrm>
        </p:spPr>
        <p:txBody>
          <a:bodyPr/>
          <a:lstStyle/>
          <a:p>
            <a:pPr defTabSz="608945" eaLnBrk="1" fontAlgn="auto" hangingPunct="1">
              <a:spcAft>
                <a:spcPts val="0"/>
              </a:spcAft>
              <a:defRPr/>
            </a:pPr>
            <a:r>
              <a:rPr lang="en-US" dirty="0" smtClean="0"/>
              <a:t>DYNAMIC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VISUALIZATIONS</a:t>
            </a:r>
            <a:endParaRPr lang="en-US" dirty="0">
              <a:ea typeface="+mj-e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4637088"/>
            <a:ext cx="8526462" cy="2333625"/>
          </a:xfrm>
        </p:spPr>
        <p:txBody>
          <a:bodyPr/>
          <a:lstStyle/>
          <a:p>
            <a:pPr defTabSz="608945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ea typeface="+mn-ea"/>
              </a:rPr>
              <a:t>use data to drive interactive maps and INFOGRAPHICS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912813" y="7280275"/>
            <a:ext cx="4818062" cy="730250"/>
          </a:xfrm>
          <a:prstGeom prst="rect">
            <a:avLst/>
          </a:prstGeom>
        </p:spPr>
        <p:txBody>
          <a:bodyPr lIns="121789" tIns="60894" rIns="121789" bIns="60894">
            <a:normAutofit/>
          </a:bodyPr>
          <a:lstStyle/>
          <a:p>
            <a:pPr defTabSz="608945" fontAlgn="auto">
              <a:spcBef>
                <a:spcPct val="20000"/>
              </a:spcBef>
              <a:spcAft>
                <a:spcPts val="0"/>
              </a:spcAft>
              <a:defRPr/>
            </a:pPr>
            <a:endParaRPr lang="en-US" sz="1800" cap="all" dirty="0">
              <a:solidFill>
                <a:srgbClr val="666666"/>
              </a:solidFill>
              <a:latin typeface="Helvetica Neue Bold Condensed"/>
              <a:cs typeface="Helvetica Neue Bold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VISUALIZATIONS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0142" y="7477524"/>
            <a:ext cx="10978080" cy="2690540"/>
          </a:xfrm>
        </p:spPr>
        <p:txBody>
          <a:bodyPr>
            <a:normAutofit/>
          </a:bodyPr>
          <a:lstStyle/>
          <a:p>
            <a:pPr algn="r">
              <a:buNone/>
            </a:pPr>
            <a:r>
              <a:rPr lang="en-US" sz="2400" dirty="0" smtClean="0"/>
              <a:t>http://</a:t>
            </a:r>
            <a:r>
              <a:rPr lang="en-US" sz="2400" dirty="0" err="1" smtClean="0"/>
              <a:t>counterspill.org</a:t>
            </a:r>
            <a:endParaRPr lang="en-US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COUNTERSPILL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64" y="2029384"/>
            <a:ext cx="11010900" cy="5461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VISUALIZATIONS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0142" y="7477524"/>
            <a:ext cx="10978080" cy="2690540"/>
          </a:xfrm>
        </p:spPr>
        <p:txBody>
          <a:bodyPr>
            <a:normAutofit/>
          </a:bodyPr>
          <a:lstStyle/>
          <a:p>
            <a:pPr algn="r">
              <a:buNone/>
            </a:pPr>
            <a:r>
              <a:rPr lang="en-US" sz="2400" dirty="0" smtClean="0"/>
              <a:t>http://</a:t>
            </a:r>
            <a:r>
              <a:rPr lang="en-US" sz="2400" dirty="0" err="1" smtClean="0"/>
              <a:t>www.messagesforjapan.com</a:t>
            </a:r>
            <a:r>
              <a:rPr lang="en-US" sz="2400" dirty="0" smtClean="0"/>
              <a:t>/messages/map</a:t>
            </a:r>
            <a:endParaRPr lang="en-US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MESSAGES FOR JAPAN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64" y="2029384"/>
            <a:ext cx="11010900" cy="5461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3724818"/>
            <a:ext cx="7584678" cy="984752"/>
          </a:xfrm>
        </p:spPr>
        <p:txBody>
          <a:bodyPr/>
          <a:lstStyle/>
          <a:p>
            <a:pPr defTabSz="608945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DYNAMIC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ea typeface="+mj-ea"/>
              </a:rPr>
              <a:t>VISUALIZATIONS</a:t>
            </a:r>
            <a:endParaRPr lang="en-US" dirty="0">
              <a:ea typeface="+mj-e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4637088"/>
            <a:ext cx="8526462" cy="2333625"/>
          </a:xfrm>
        </p:spPr>
        <p:txBody>
          <a:bodyPr/>
          <a:lstStyle/>
          <a:p>
            <a:pPr defTabSz="608945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 err="1" smtClean="0">
                <a:ea typeface="+mn-ea"/>
              </a:rPr>
              <a:t>INFOMOuS</a:t>
            </a:r>
            <a:r>
              <a:rPr lang="en-US" dirty="0" smtClean="0">
                <a:ea typeface="+mn-ea"/>
              </a:rPr>
              <a:t> DEMO</a:t>
            </a:r>
            <a:endParaRPr lang="en-US" dirty="0">
              <a:ea typeface="+mn-ea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912813" y="7280275"/>
            <a:ext cx="4818062" cy="730250"/>
          </a:xfrm>
          <a:prstGeom prst="rect">
            <a:avLst/>
          </a:prstGeom>
        </p:spPr>
        <p:txBody>
          <a:bodyPr lIns="121789" tIns="60894" rIns="121789" bIns="60894">
            <a:normAutofit/>
          </a:bodyPr>
          <a:lstStyle/>
          <a:p>
            <a:pPr defTabSz="608945" fontAlgn="auto">
              <a:spcBef>
                <a:spcPct val="20000"/>
              </a:spcBef>
              <a:spcAft>
                <a:spcPts val="0"/>
              </a:spcAft>
              <a:defRPr/>
            </a:pPr>
            <a:endParaRPr lang="en-US" sz="1800" cap="all" dirty="0">
              <a:solidFill>
                <a:srgbClr val="666666"/>
              </a:solidFill>
              <a:latin typeface="Helvetica Neue Bold Condensed"/>
              <a:cs typeface="Helvetica Neue Bold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09600" y="365125"/>
            <a:ext cx="10960100" cy="971550"/>
          </a:xfrm>
        </p:spPr>
        <p:txBody>
          <a:bodyPr anchor="t"/>
          <a:lstStyle/>
          <a:p>
            <a:pPr defTabSz="608945" eaLnBrk="1" fontAlgn="auto" hangingPunct="1">
              <a:spcAft>
                <a:spcPts val="0"/>
              </a:spcAft>
              <a:defRPr/>
            </a:pPr>
            <a:r>
              <a:rPr lang="en-US" dirty="0" smtClean="0"/>
              <a:t>INFO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MOUS</a:t>
            </a:r>
            <a:endParaRPr lang="en-US" dirty="0">
              <a:ea typeface="+mj-ea"/>
            </a:endParaRPr>
          </a:p>
        </p:txBody>
      </p:sp>
      <p:sp>
        <p:nvSpPr>
          <p:cNvPr id="24578" name="Content Placeholder 4"/>
          <p:cNvSpPr>
            <a:spLocks noGrp="1"/>
          </p:cNvSpPr>
          <p:nvPr>
            <p:ph idx="4294967295"/>
          </p:nvPr>
        </p:nvSpPr>
        <p:spPr bwMode="auto">
          <a:xfrm>
            <a:off x="625475" y="1152525"/>
            <a:ext cx="10961688" cy="593725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Arial" charset="0"/>
              <a:buNone/>
            </a:pPr>
            <a:r>
              <a:rPr lang="en-US" sz="2400" cap="none" dirty="0" smtClean="0">
                <a:solidFill>
                  <a:srgbClr val="AEB1C0"/>
                </a:solidFill>
              </a:rPr>
              <a:t>SLIDES SLIDES</a:t>
            </a:r>
          </a:p>
        </p:txBody>
      </p:sp>
      <p:sp>
        <p:nvSpPr>
          <p:cNvPr id="24579" name="Content Placeholder 3"/>
          <p:cNvSpPr txBox="1">
            <a:spLocks/>
          </p:cNvSpPr>
          <p:nvPr/>
        </p:nvSpPr>
        <p:spPr bwMode="auto">
          <a:xfrm>
            <a:off x="609600" y="6153150"/>
            <a:ext cx="10977563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789" tIns="60894" rIns="121789" bIns="60894"/>
          <a:lstStyle/>
          <a:p>
            <a:pPr indent="-455613">
              <a:spcBef>
                <a:spcPct val="20000"/>
              </a:spcBef>
              <a:buFont typeface="Wingdings" pitchFamily="2" charset="2"/>
              <a:buNone/>
            </a:pPr>
            <a:endParaRPr lang="en-US">
              <a:solidFill>
                <a:srgbClr val="A6A6A6"/>
              </a:solidFill>
              <a:latin typeface="Helvetica Neue Bold Condensed"/>
              <a:ea typeface="Helvetica Neue Bold Condensed"/>
              <a:cs typeface="Helvetica Neue Bold Condensed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09600" y="5407025"/>
            <a:ext cx="10960100" cy="593725"/>
          </a:xfrm>
          <a:prstGeom prst="rect">
            <a:avLst/>
          </a:prstGeom>
        </p:spPr>
        <p:txBody>
          <a:bodyPr lIns="121789" tIns="60894" rIns="121789" bIns="60894"/>
          <a:lstStyle/>
          <a:p>
            <a:pPr defTabSz="608945" fontAlgn="auto"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lang="en-US" cap="all" dirty="0">
              <a:solidFill>
                <a:srgbClr val="DA924A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4581" name="Content Placeholder 10"/>
          <p:cNvSpPr>
            <a:spLocks noGrp="1"/>
          </p:cNvSpPr>
          <p:nvPr>
            <p:ph idx="4294967295"/>
          </p:nvPr>
        </p:nvSpPr>
        <p:spPr bwMode="auto">
          <a:xfrm>
            <a:off x="609600" y="2541588"/>
            <a:ext cx="10960100" cy="52959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 indent="-285750" eaLnBrk="1" hangingPunct="1">
              <a:buNone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Earlier quote from </a:t>
            </a:r>
            <a:r>
              <a:rPr lang="en-US" sz="2400" dirty="0" err="1" smtClean="0">
                <a:solidFill>
                  <a:schemeClr val="bg1">
                    <a:lumMod val="65000"/>
                  </a:schemeClr>
                </a:solidFill>
              </a:rPr>
              <a:t>Alen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: “</a:t>
            </a:r>
            <a:r>
              <a:rPr lang="en-US" sz="2400" dirty="0" smtClean="0"/>
              <a:t> the goal, regardless of project size, is to deliver </a:t>
            </a:r>
            <a:r>
              <a:rPr lang="en-US" sz="2400" dirty="0" smtClean="0">
                <a:solidFill>
                  <a:srgbClr val="666666"/>
                </a:solidFill>
              </a:rPr>
              <a:t>design and functionality</a:t>
            </a:r>
            <a:r>
              <a:rPr lang="en-US" sz="2400" dirty="0" smtClean="0"/>
              <a:t> in an easily digestible </a:t>
            </a:r>
            <a:r>
              <a:rPr lang="en-US" sz="2400" dirty="0" smtClean="0"/>
              <a:t>package”</a:t>
            </a:r>
            <a:endParaRPr lang="en-US" sz="2400" dirty="0" smtClean="0">
              <a:solidFill>
                <a:srgbClr val="B2B2B2"/>
              </a:solidFill>
            </a:endParaRPr>
          </a:p>
        </p:txBody>
      </p:sp>
      <p:sp>
        <p:nvSpPr>
          <p:cNvPr id="24582" name="Content Placeholder 2"/>
          <p:cNvSpPr>
            <a:spLocks/>
          </p:cNvSpPr>
          <p:nvPr/>
        </p:nvSpPr>
        <p:spPr bwMode="auto">
          <a:xfrm>
            <a:off x="609600" y="1963738"/>
            <a:ext cx="245957" cy="492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789" tIns="60894" rIns="121789" bIns="60894">
            <a:spAutoFit/>
          </a:bodyPr>
          <a:lstStyle/>
          <a:p>
            <a:pPr indent="-455613">
              <a:spcBef>
                <a:spcPct val="20000"/>
              </a:spcBef>
            </a:pPr>
            <a:r>
              <a:rPr lang="en-US" dirty="0" smtClean="0">
                <a:solidFill>
                  <a:srgbClr val="DA924A"/>
                </a:solidFill>
                <a:latin typeface="Helvetica Neue Bold Condensed"/>
                <a:ea typeface="Helvetica Neue Bold Condensed"/>
                <a:cs typeface="Helvetica Neue Bold Condensed"/>
              </a:rPr>
              <a:t> </a:t>
            </a:r>
            <a:endParaRPr lang="en-US" dirty="0">
              <a:solidFill>
                <a:srgbClr val="DA924A"/>
              </a:solidFill>
              <a:latin typeface="Helvetica Neue Bold Condensed"/>
              <a:ea typeface="Helvetica Neue Bold Condensed"/>
              <a:cs typeface="Helvetica Neue Bold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3724818"/>
            <a:ext cx="6504080" cy="984752"/>
          </a:xfrm>
        </p:spPr>
        <p:txBody>
          <a:bodyPr/>
          <a:lstStyle/>
          <a:p>
            <a:pPr defTabSz="608945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AUDIENCE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ea typeface="+mj-ea"/>
              </a:rPr>
              <a:t>CASESTUDY</a:t>
            </a:r>
            <a:endParaRPr lang="en-US" dirty="0">
              <a:ea typeface="+mj-e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4637088"/>
            <a:ext cx="8526462" cy="2333625"/>
          </a:xfrm>
        </p:spPr>
        <p:txBody>
          <a:bodyPr/>
          <a:lstStyle/>
          <a:p>
            <a:pPr defTabSz="608945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ea typeface="+mn-ea"/>
              </a:rPr>
              <a:t>University of </a:t>
            </a:r>
            <a:r>
              <a:rPr lang="en-US" dirty="0" err="1" smtClean="0">
                <a:ea typeface="+mn-ea"/>
              </a:rPr>
              <a:t>arkansas</a:t>
            </a:r>
            <a:r>
              <a:rPr lang="en-US" dirty="0" smtClean="0">
                <a:ea typeface="+mn-ea"/>
              </a:rPr>
              <a:t> for medical sciences</a:t>
            </a:r>
          </a:p>
          <a:p>
            <a:pPr defTabSz="608945" eaLnBrk="1" fontAlgn="auto" hangingPunct="1">
              <a:spcAft>
                <a:spcPts val="0"/>
              </a:spcAft>
              <a:defRPr/>
            </a:pPr>
            <a:r>
              <a:rPr lang="en-US" dirty="0" smtClean="0"/>
              <a:t>Fay W. </a:t>
            </a:r>
            <a:r>
              <a:rPr lang="en-US" dirty="0" err="1" smtClean="0"/>
              <a:t>Boozman</a:t>
            </a:r>
            <a:r>
              <a:rPr lang="en-US" dirty="0" smtClean="0"/>
              <a:t> College of Public Health</a:t>
            </a:r>
            <a:endParaRPr lang="en-US" dirty="0">
              <a:ea typeface="+mn-ea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912813" y="7280275"/>
            <a:ext cx="4818062" cy="730250"/>
          </a:xfrm>
          <a:prstGeom prst="rect">
            <a:avLst/>
          </a:prstGeom>
        </p:spPr>
        <p:txBody>
          <a:bodyPr lIns="121789" tIns="60894" rIns="121789" bIns="60894">
            <a:normAutofit/>
          </a:bodyPr>
          <a:lstStyle/>
          <a:p>
            <a:pPr defTabSz="608945" fontAlgn="auto">
              <a:spcBef>
                <a:spcPct val="20000"/>
              </a:spcBef>
              <a:spcAft>
                <a:spcPts val="0"/>
              </a:spcAft>
              <a:defRPr/>
            </a:pPr>
            <a:endParaRPr lang="en-US" sz="1800" cap="all" dirty="0">
              <a:solidFill>
                <a:srgbClr val="666666"/>
              </a:solidFill>
              <a:latin typeface="Helvetica Neue Bold Condensed"/>
              <a:cs typeface="Helvetica Neue Bold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UAMS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0142" y="7477524"/>
            <a:ext cx="10978080" cy="2690540"/>
          </a:xfrm>
        </p:spPr>
        <p:txBody>
          <a:bodyPr>
            <a:normAutofit/>
          </a:bodyPr>
          <a:lstStyle/>
          <a:p>
            <a:pPr algn="r">
              <a:buNone/>
            </a:pPr>
            <a:r>
              <a:rPr lang="en-US" sz="2400" dirty="0" smtClean="0"/>
              <a:t>http://</a:t>
            </a:r>
            <a:r>
              <a:rPr lang="en-US" sz="2400" dirty="0" err="1" smtClean="0"/>
              <a:t>uams.edu/coph</a:t>
            </a:r>
            <a:endParaRPr lang="en-US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COLLEGE OF PUBLIC HEALTH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00" y="2030729"/>
            <a:ext cx="11010900" cy="546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63738"/>
            <a:ext cx="10960100" cy="593725"/>
          </a:xfrm>
        </p:spPr>
        <p:txBody>
          <a:bodyPr/>
          <a:lstStyle/>
          <a:p>
            <a:pPr marL="0" indent="-456709" defTabSz="608945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dirty="0" smtClean="0"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65125"/>
            <a:ext cx="10960100" cy="971550"/>
          </a:xfrm>
        </p:spPr>
        <p:txBody>
          <a:bodyPr/>
          <a:lstStyle/>
          <a:p>
            <a:pPr defTabSz="608945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GOALS</a:t>
            </a:r>
            <a:endParaRPr lang="en-US" dirty="0">
              <a:ea typeface="+mj-ea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4"/>
          </p:nvPr>
        </p:nvSpPr>
        <p:spPr>
          <a:xfrm>
            <a:off x="625475" y="1152525"/>
            <a:ext cx="10961688" cy="593725"/>
          </a:xfrm>
        </p:spPr>
        <p:txBody>
          <a:bodyPr/>
          <a:lstStyle/>
          <a:p>
            <a:pPr marL="456709" indent="-456709" defTabSz="608945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dirty="0">
              <a:ea typeface="+mn-ea"/>
            </a:endParaRPr>
          </a:p>
        </p:txBody>
      </p:sp>
      <p:sp>
        <p:nvSpPr>
          <p:cNvPr id="18436" name="Content Placeholder 3"/>
          <p:cNvSpPr txBox="1">
            <a:spLocks/>
          </p:cNvSpPr>
          <p:nvPr/>
        </p:nvSpPr>
        <p:spPr bwMode="auto">
          <a:xfrm>
            <a:off x="609600" y="6153150"/>
            <a:ext cx="10977563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789" tIns="60894" rIns="121789" bIns="60894"/>
          <a:lstStyle/>
          <a:p>
            <a:pPr indent="-455613">
              <a:spcBef>
                <a:spcPct val="20000"/>
              </a:spcBef>
              <a:buFont typeface="Wingdings" pitchFamily="2" charset="2"/>
              <a:buNone/>
            </a:pPr>
            <a:endParaRPr lang="en-US">
              <a:solidFill>
                <a:srgbClr val="A6A6A6"/>
              </a:solidFill>
              <a:latin typeface="Helvetica Neue Bold Condensed"/>
              <a:ea typeface="Helvetica Neue Bold Condensed"/>
              <a:cs typeface="Helvetica Neue Bold Condensed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09600" y="5407025"/>
            <a:ext cx="10960100" cy="593725"/>
          </a:xfrm>
          <a:prstGeom prst="rect">
            <a:avLst/>
          </a:prstGeom>
        </p:spPr>
        <p:txBody>
          <a:bodyPr lIns="121789" tIns="60894" rIns="121789" bIns="60894"/>
          <a:lstStyle/>
          <a:p>
            <a:pPr defTabSz="608945" fontAlgn="auto"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lang="en-US" cap="all" dirty="0">
              <a:solidFill>
                <a:srgbClr val="DA924A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8438" name="Content Placeholder 10"/>
          <p:cNvSpPr>
            <a:spLocks noGrp="1"/>
          </p:cNvSpPr>
          <p:nvPr>
            <p:ph idx="13"/>
          </p:nvPr>
        </p:nvSpPr>
        <p:spPr bwMode="auto">
          <a:xfrm>
            <a:off x="609600" y="2541588"/>
            <a:ext cx="10960100" cy="5295900"/>
          </a:xfrm>
        </p:spPr>
        <p:txBody>
          <a:bodyPr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Communicate essential components for effective typical site design</a:t>
            </a:r>
          </a:p>
          <a:p>
            <a:r>
              <a:rPr lang="en-US" dirty="0" smtClean="0"/>
              <a:t>Categorize types of user experience solutions</a:t>
            </a:r>
          </a:p>
          <a:p>
            <a:r>
              <a:rPr lang="en-US" dirty="0" smtClean="0"/>
              <a:t>Showcase sites which feature innovative and compelling techniques</a:t>
            </a:r>
          </a:p>
          <a:p>
            <a:r>
              <a:rPr lang="en-US" dirty="0" smtClean="0"/>
              <a:t>Review some </a:t>
            </a:r>
            <a:r>
              <a:rPr lang="en-US" dirty="0" smtClean="0"/>
              <a:t>sites </a:t>
            </a:r>
            <a:r>
              <a:rPr lang="en-US" dirty="0" smtClean="0">
                <a:solidFill>
                  <a:srgbClr val="FF0000"/>
                </a:solidFill>
              </a:rPr>
              <a:t>that</a:t>
            </a:r>
            <a:r>
              <a:rPr lang="en-US" dirty="0" smtClean="0"/>
              <a:t> </a:t>
            </a:r>
            <a:r>
              <a:rPr lang="en-US" dirty="0" smtClean="0"/>
              <a:t>don’t make the grade</a:t>
            </a:r>
          </a:p>
          <a:p>
            <a:r>
              <a:rPr lang="en-US" dirty="0" smtClean="0"/>
              <a:t>Demonstrate process though a sample case study</a:t>
            </a:r>
          </a:p>
          <a:p>
            <a:r>
              <a:rPr lang="en-US" dirty="0" smtClean="0"/>
              <a:t>Provide resources for follow up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09600" y="365125"/>
            <a:ext cx="10960100" cy="971550"/>
          </a:xfrm>
        </p:spPr>
        <p:txBody>
          <a:bodyPr anchor="t"/>
          <a:lstStyle/>
          <a:p>
            <a:pPr defTabSz="608945" eaLnBrk="1" fontAlgn="auto" hangingPunct="1">
              <a:spcAft>
                <a:spcPts val="0"/>
              </a:spcAft>
              <a:defRPr/>
            </a:pPr>
            <a:r>
              <a:rPr lang="en-US" dirty="0" smtClean="0"/>
              <a:t>UAMS</a:t>
            </a:r>
            <a:endParaRPr lang="en-US" dirty="0">
              <a:ea typeface="+mj-ea"/>
            </a:endParaRPr>
          </a:p>
        </p:txBody>
      </p:sp>
      <p:sp>
        <p:nvSpPr>
          <p:cNvPr id="24578" name="Content Placeholder 4"/>
          <p:cNvSpPr>
            <a:spLocks noGrp="1"/>
          </p:cNvSpPr>
          <p:nvPr>
            <p:ph idx="4294967295"/>
          </p:nvPr>
        </p:nvSpPr>
        <p:spPr bwMode="auto">
          <a:xfrm>
            <a:off x="625475" y="1152525"/>
            <a:ext cx="10961688" cy="593725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Arial" charset="0"/>
              <a:buNone/>
            </a:pPr>
            <a:r>
              <a:rPr lang="en-US" sz="2400" cap="none" dirty="0" smtClean="0">
                <a:solidFill>
                  <a:srgbClr val="AEB1C0"/>
                </a:solidFill>
              </a:rPr>
              <a:t>COLLEGE OF PUBLIC HEALTH</a:t>
            </a:r>
          </a:p>
        </p:txBody>
      </p:sp>
      <p:sp>
        <p:nvSpPr>
          <p:cNvPr id="24579" name="Content Placeholder 3"/>
          <p:cNvSpPr txBox="1">
            <a:spLocks/>
          </p:cNvSpPr>
          <p:nvPr/>
        </p:nvSpPr>
        <p:spPr bwMode="auto">
          <a:xfrm>
            <a:off x="609600" y="6153150"/>
            <a:ext cx="10977563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789" tIns="60894" rIns="121789" bIns="60894"/>
          <a:lstStyle/>
          <a:p>
            <a:pPr indent="-455613">
              <a:spcBef>
                <a:spcPct val="20000"/>
              </a:spcBef>
              <a:buFont typeface="Wingdings" pitchFamily="2" charset="2"/>
              <a:buNone/>
            </a:pPr>
            <a:endParaRPr lang="en-US">
              <a:solidFill>
                <a:srgbClr val="A6A6A6"/>
              </a:solidFill>
              <a:latin typeface="Helvetica Neue Bold Condensed"/>
              <a:ea typeface="Helvetica Neue Bold Condensed"/>
              <a:cs typeface="Helvetica Neue Bold Condensed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09600" y="5407025"/>
            <a:ext cx="10960100" cy="593725"/>
          </a:xfrm>
          <a:prstGeom prst="rect">
            <a:avLst/>
          </a:prstGeom>
        </p:spPr>
        <p:txBody>
          <a:bodyPr lIns="121789" tIns="60894" rIns="121789" bIns="60894"/>
          <a:lstStyle/>
          <a:p>
            <a:pPr defTabSz="608945" fontAlgn="auto"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lang="en-US" cap="all" dirty="0">
              <a:solidFill>
                <a:srgbClr val="DA924A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4581" name="Content Placeholder 10"/>
          <p:cNvSpPr>
            <a:spLocks noGrp="1"/>
          </p:cNvSpPr>
          <p:nvPr>
            <p:ph idx="4294967295"/>
          </p:nvPr>
        </p:nvSpPr>
        <p:spPr bwMode="auto">
          <a:xfrm>
            <a:off x="609600" y="2541588"/>
            <a:ext cx="10960100" cy="52959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lvl="1" indent="-457200" eaLnBrk="1" hangingPunct="1">
              <a:buFont typeface="+mj-lt"/>
              <a:buAutoNum type="arabicPeriod"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LOREM IPSUM SIT DOLOR</a:t>
            </a:r>
          </a:p>
          <a:p>
            <a:pPr marL="171450" lvl="1" indent="-457200" eaLnBrk="1" hangingPunct="1">
              <a:buFont typeface="+mj-lt"/>
              <a:buAutoNum type="arabicPeriod"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LOREM IPSUM SIT DOLOR</a:t>
            </a:r>
          </a:p>
          <a:p>
            <a:pPr marL="171450" lvl="1" indent="-457200" eaLnBrk="1" hangingPunct="1">
              <a:buFont typeface="+mj-lt"/>
              <a:buAutoNum type="arabicPeriod"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LOREM IPSUM SIT DOLOR</a:t>
            </a:r>
          </a:p>
          <a:p>
            <a:pPr marL="171450" lvl="1" indent="-457200" eaLnBrk="1" hangingPunct="1">
              <a:buFont typeface="+mj-lt"/>
              <a:buAutoNum type="arabicPeriod"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LOREM IPSUM SIT DOLOR:</a:t>
            </a:r>
          </a:p>
          <a:p>
            <a:pPr marL="171450" lvl="1" indent="-457200" eaLnBrk="1" hangingPunct="1">
              <a:buFont typeface="+mj-lt"/>
              <a:buAutoNum type="arabicPeriod"/>
            </a:pPr>
            <a:endParaRPr lang="en-US" sz="2400" dirty="0" smtClean="0"/>
          </a:p>
          <a:p>
            <a:pPr marL="171450" lvl="1" indent="-457200" eaLnBrk="1" hangingPunct="1">
              <a:buFont typeface="+mj-lt"/>
              <a:buAutoNum type="arabicPeriod"/>
            </a:pPr>
            <a:endParaRPr lang="en-US" sz="2400" dirty="0" smtClean="0">
              <a:solidFill>
                <a:srgbClr val="B2B2B2"/>
              </a:solidFill>
            </a:endParaRPr>
          </a:p>
          <a:p>
            <a:pPr marL="171450" lvl="1" indent="-457200" eaLnBrk="1" hangingPunct="1">
              <a:buFont typeface="+mj-lt"/>
              <a:buAutoNum type="arabicPeriod"/>
            </a:pPr>
            <a:endParaRPr lang="en-US" sz="24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582" name="Content Placeholder 2"/>
          <p:cNvSpPr>
            <a:spLocks/>
          </p:cNvSpPr>
          <p:nvPr/>
        </p:nvSpPr>
        <p:spPr bwMode="auto">
          <a:xfrm>
            <a:off x="609600" y="1963738"/>
            <a:ext cx="4969108" cy="492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789" tIns="60894" rIns="121789" bIns="60894">
            <a:spAutoFit/>
          </a:bodyPr>
          <a:lstStyle/>
          <a:p>
            <a:pPr indent="-455613">
              <a:spcBef>
                <a:spcPct val="20000"/>
              </a:spcBef>
            </a:pPr>
            <a:r>
              <a:rPr lang="en-US" dirty="0" smtClean="0">
                <a:solidFill>
                  <a:srgbClr val="DA924A"/>
                </a:solidFill>
                <a:latin typeface="Helvetica Neue Bold Condensed"/>
                <a:ea typeface="Helvetica Neue Bold Condensed"/>
                <a:cs typeface="Helvetica Neue Bold Condensed"/>
              </a:rPr>
              <a:t>RAPID AUDIT AND RECOMMENDATIONS</a:t>
            </a:r>
            <a:endParaRPr lang="en-US" dirty="0">
              <a:solidFill>
                <a:srgbClr val="DA924A"/>
              </a:solidFill>
              <a:latin typeface="Helvetica Neue Bold Condensed"/>
              <a:ea typeface="Helvetica Neue Bold Condensed"/>
              <a:cs typeface="Helvetica Neue Bold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UAMS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0142" y="7477524"/>
            <a:ext cx="10978080" cy="2690540"/>
          </a:xfrm>
        </p:spPr>
        <p:txBody>
          <a:bodyPr>
            <a:normAutofit/>
          </a:bodyPr>
          <a:lstStyle/>
          <a:p>
            <a:pPr algn="r">
              <a:buNone/>
            </a:pPr>
            <a:r>
              <a:rPr lang="en-US" sz="2400" dirty="0" smtClean="0"/>
              <a:t>http://</a:t>
            </a:r>
            <a:r>
              <a:rPr lang="en-US" sz="2400" dirty="0" err="1" smtClean="0"/>
              <a:t>www.messagesforjapan.com</a:t>
            </a:r>
            <a:r>
              <a:rPr lang="en-US" sz="2400" dirty="0" smtClean="0"/>
              <a:t>/messages/map</a:t>
            </a:r>
            <a:endParaRPr lang="en-US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87" y="-14210"/>
            <a:ext cx="12191987" cy="113220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09600" y="365125"/>
            <a:ext cx="10960100" cy="971550"/>
          </a:xfrm>
        </p:spPr>
        <p:txBody>
          <a:bodyPr anchor="t"/>
          <a:lstStyle/>
          <a:p>
            <a:pPr defTabSz="608945" eaLnBrk="1" fontAlgn="auto" hangingPunct="1">
              <a:spcAft>
                <a:spcPts val="0"/>
              </a:spcAft>
              <a:defRPr/>
            </a:pPr>
            <a:r>
              <a:rPr lang="en-US" dirty="0" smtClean="0"/>
              <a:t>UAMS</a:t>
            </a:r>
            <a:endParaRPr lang="en-US" dirty="0">
              <a:ea typeface="+mj-ea"/>
            </a:endParaRPr>
          </a:p>
        </p:txBody>
      </p:sp>
      <p:sp>
        <p:nvSpPr>
          <p:cNvPr id="24578" name="Content Placeholder 4"/>
          <p:cNvSpPr>
            <a:spLocks noGrp="1"/>
          </p:cNvSpPr>
          <p:nvPr>
            <p:ph idx="4294967295"/>
          </p:nvPr>
        </p:nvSpPr>
        <p:spPr bwMode="auto">
          <a:xfrm>
            <a:off x="625475" y="1152525"/>
            <a:ext cx="10961688" cy="593725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Arial" charset="0"/>
              <a:buNone/>
            </a:pPr>
            <a:r>
              <a:rPr lang="en-US" sz="2400" cap="none" dirty="0" smtClean="0">
                <a:solidFill>
                  <a:srgbClr val="AEB1C0"/>
                </a:solidFill>
              </a:rPr>
              <a:t>COLLEGE OF PUBLIC HEALTH</a:t>
            </a:r>
          </a:p>
        </p:txBody>
      </p:sp>
      <p:sp>
        <p:nvSpPr>
          <p:cNvPr id="24579" name="Content Placeholder 3"/>
          <p:cNvSpPr txBox="1">
            <a:spLocks/>
          </p:cNvSpPr>
          <p:nvPr/>
        </p:nvSpPr>
        <p:spPr bwMode="auto">
          <a:xfrm>
            <a:off x="609600" y="6153150"/>
            <a:ext cx="10977563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789" tIns="60894" rIns="121789" bIns="60894"/>
          <a:lstStyle/>
          <a:p>
            <a:pPr indent="-455613">
              <a:spcBef>
                <a:spcPct val="20000"/>
              </a:spcBef>
              <a:buFont typeface="Wingdings" pitchFamily="2" charset="2"/>
              <a:buNone/>
            </a:pPr>
            <a:endParaRPr lang="en-US">
              <a:solidFill>
                <a:srgbClr val="A6A6A6"/>
              </a:solidFill>
              <a:latin typeface="Helvetica Neue Bold Condensed"/>
              <a:ea typeface="Helvetica Neue Bold Condensed"/>
              <a:cs typeface="Helvetica Neue Bold Condensed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09600" y="5407025"/>
            <a:ext cx="10960100" cy="593725"/>
          </a:xfrm>
          <a:prstGeom prst="rect">
            <a:avLst/>
          </a:prstGeom>
        </p:spPr>
        <p:txBody>
          <a:bodyPr lIns="121789" tIns="60894" rIns="121789" bIns="60894"/>
          <a:lstStyle/>
          <a:p>
            <a:pPr defTabSz="608945" fontAlgn="auto"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lang="en-US" cap="all" dirty="0">
              <a:solidFill>
                <a:srgbClr val="DA924A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4581" name="Content Placeholder 10"/>
          <p:cNvSpPr>
            <a:spLocks noGrp="1"/>
          </p:cNvSpPr>
          <p:nvPr>
            <p:ph idx="4294967295"/>
          </p:nvPr>
        </p:nvSpPr>
        <p:spPr bwMode="auto">
          <a:xfrm>
            <a:off x="609600" y="2541588"/>
            <a:ext cx="10960100" cy="52959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lvl="1" indent="-457200" eaLnBrk="1" hangingPunct="1">
              <a:buFont typeface="+mj-lt"/>
              <a:buAutoNum type="arabicPeriod"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LOREM IPSUM SIT DOLOR</a:t>
            </a:r>
          </a:p>
          <a:p>
            <a:pPr marL="171450" lvl="1" indent="-457200" eaLnBrk="1" hangingPunct="1">
              <a:buFont typeface="+mj-lt"/>
              <a:buAutoNum type="arabicPeriod"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LOREM IPSUM SIT DOLOR</a:t>
            </a:r>
          </a:p>
          <a:p>
            <a:pPr marL="171450" lvl="1" indent="-457200" eaLnBrk="1" hangingPunct="1">
              <a:buFont typeface="+mj-lt"/>
              <a:buAutoNum type="arabicPeriod"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LOREM IPSUM SIT DOLOR</a:t>
            </a:r>
          </a:p>
          <a:p>
            <a:pPr marL="171450" lvl="1" indent="-457200" eaLnBrk="1" hangingPunct="1">
              <a:buFont typeface="+mj-lt"/>
              <a:buAutoNum type="arabicPeriod"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LOREM IPSUM SIT DOLOR:</a:t>
            </a:r>
          </a:p>
          <a:p>
            <a:pPr marL="171450" lvl="1" indent="-457200" eaLnBrk="1" hangingPunct="1">
              <a:buFont typeface="+mj-lt"/>
              <a:buAutoNum type="arabicPeriod"/>
            </a:pPr>
            <a:endParaRPr lang="en-US" sz="2400" dirty="0" smtClean="0"/>
          </a:p>
          <a:p>
            <a:pPr marL="171450" lvl="1" indent="-457200" eaLnBrk="1" hangingPunct="1">
              <a:buFont typeface="+mj-lt"/>
              <a:buAutoNum type="arabicPeriod"/>
            </a:pPr>
            <a:endParaRPr lang="en-US" sz="2400" dirty="0" smtClean="0">
              <a:solidFill>
                <a:srgbClr val="B2B2B2"/>
              </a:solidFill>
            </a:endParaRPr>
          </a:p>
          <a:p>
            <a:pPr marL="171450" lvl="1" indent="-457200" eaLnBrk="1" hangingPunct="1">
              <a:buFont typeface="+mj-lt"/>
              <a:buAutoNum type="arabicPeriod"/>
            </a:pPr>
            <a:endParaRPr lang="en-US" sz="24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582" name="Content Placeholder 2"/>
          <p:cNvSpPr>
            <a:spLocks/>
          </p:cNvSpPr>
          <p:nvPr/>
        </p:nvSpPr>
        <p:spPr bwMode="auto">
          <a:xfrm>
            <a:off x="609600" y="1963738"/>
            <a:ext cx="2599209" cy="492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789" tIns="60894" rIns="121789" bIns="60894">
            <a:spAutoFit/>
          </a:bodyPr>
          <a:lstStyle/>
          <a:p>
            <a:pPr indent="-455613">
              <a:spcBef>
                <a:spcPct val="20000"/>
              </a:spcBef>
            </a:pPr>
            <a:r>
              <a:rPr lang="en-US" dirty="0" smtClean="0">
                <a:solidFill>
                  <a:srgbClr val="DA924A"/>
                </a:solidFill>
                <a:latin typeface="Helvetica Neue Bold Condensed"/>
                <a:ea typeface="Helvetica Neue Bold Condensed"/>
                <a:cs typeface="Helvetica Neue Bold Condensed"/>
              </a:rPr>
              <a:t>SOLUTION RESULTS</a:t>
            </a:r>
            <a:endParaRPr lang="en-US" dirty="0">
              <a:solidFill>
                <a:srgbClr val="DA924A"/>
              </a:solidFill>
              <a:latin typeface="Helvetica Neue Bold Condensed"/>
              <a:ea typeface="Helvetica Neue Bold Condensed"/>
              <a:cs typeface="Helvetica Neue Bold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3724818"/>
            <a:ext cx="4541909" cy="984752"/>
          </a:xfrm>
        </p:spPr>
        <p:txBody>
          <a:bodyPr/>
          <a:lstStyle/>
          <a:p>
            <a:pPr defTabSz="608945" eaLnBrk="1" fontAlgn="auto" hangingPunct="1">
              <a:spcAft>
                <a:spcPts val="0"/>
              </a:spcAft>
              <a:defRPr/>
            </a:pPr>
            <a:r>
              <a:rPr lang="en-US" dirty="0" err="1" smtClean="0"/>
              <a:t>bad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EXAMPLES</a:t>
            </a:r>
            <a:endParaRPr lang="en-US" dirty="0">
              <a:ea typeface="+mj-e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4637088"/>
            <a:ext cx="8526462" cy="2333625"/>
          </a:xfrm>
        </p:spPr>
        <p:txBody>
          <a:bodyPr/>
          <a:lstStyle/>
          <a:p>
            <a:pPr defTabSz="608945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ea typeface="+mn-ea"/>
              </a:rPr>
              <a:t>SITES THAT DIDN’T CUT IT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912813" y="7280275"/>
            <a:ext cx="4818062" cy="730250"/>
          </a:xfrm>
          <a:prstGeom prst="rect">
            <a:avLst/>
          </a:prstGeom>
        </p:spPr>
        <p:txBody>
          <a:bodyPr lIns="121789" tIns="60894" rIns="121789" bIns="60894">
            <a:normAutofit/>
          </a:bodyPr>
          <a:lstStyle/>
          <a:p>
            <a:pPr defTabSz="608945" fontAlgn="auto">
              <a:spcBef>
                <a:spcPct val="20000"/>
              </a:spcBef>
              <a:spcAft>
                <a:spcPts val="0"/>
              </a:spcAft>
              <a:defRPr/>
            </a:pPr>
            <a:endParaRPr lang="en-US" sz="1800" cap="all" dirty="0">
              <a:solidFill>
                <a:srgbClr val="666666"/>
              </a:solidFill>
              <a:latin typeface="Helvetica Neue Bold Condensed"/>
              <a:cs typeface="Helvetica Neue Bold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09600" y="365125"/>
            <a:ext cx="10960100" cy="971550"/>
          </a:xfrm>
        </p:spPr>
        <p:txBody>
          <a:bodyPr anchor="t"/>
          <a:lstStyle/>
          <a:p>
            <a:pPr defTabSz="608945" eaLnBrk="1" fontAlgn="auto" hangingPunct="1">
              <a:spcAft>
                <a:spcPts val="0"/>
              </a:spcAft>
              <a:defRPr/>
            </a:pPr>
            <a:r>
              <a:rPr lang="en-US" dirty="0" err="1" smtClean="0"/>
              <a:t>bad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EXAMPLES</a:t>
            </a:r>
            <a:endParaRPr lang="en-US" dirty="0">
              <a:ea typeface="+mj-ea"/>
            </a:endParaRPr>
          </a:p>
        </p:txBody>
      </p:sp>
      <p:sp>
        <p:nvSpPr>
          <p:cNvPr id="24578" name="Content Placeholder 4"/>
          <p:cNvSpPr>
            <a:spLocks noGrp="1"/>
          </p:cNvSpPr>
          <p:nvPr>
            <p:ph idx="4294967295"/>
          </p:nvPr>
        </p:nvSpPr>
        <p:spPr bwMode="auto">
          <a:xfrm>
            <a:off x="625475" y="1152525"/>
            <a:ext cx="10961688" cy="593725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Arial" charset="0"/>
              <a:buNone/>
            </a:pPr>
            <a:r>
              <a:rPr lang="en-US" sz="2400" cap="none" dirty="0" smtClean="0">
                <a:solidFill>
                  <a:srgbClr val="AEB1C0"/>
                </a:solidFill>
              </a:rPr>
              <a:t>SITES THAT DIDN’T CUT IT</a:t>
            </a:r>
          </a:p>
        </p:txBody>
      </p:sp>
      <p:sp>
        <p:nvSpPr>
          <p:cNvPr id="24579" name="Content Placeholder 3"/>
          <p:cNvSpPr txBox="1">
            <a:spLocks/>
          </p:cNvSpPr>
          <p:nvPr/>
        </p:nvSpPr>
        <p:spPr bwMode="auto">
          <a:xfrm>
            <a:off x="609600" y="6153150"/>
            <a:ext cx="10977563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789" tIns="60894" rIns="121789" bIns="60894"/>
          <a:lstStyle/>
          <a:p>
            <a:pPr indent="-455613">
              <a:spcBef>
                <a:spcPct val="20000"/>
              </a:spcBef>
              <a:buFont typeface="Wingdings" pitchFamily="2" charset="2"/>
              <a:buNone/>
            </a:pPr>
            <a:endParaRPr lang="en-US">
              <a:solidFill>
                <a:srgbClr val="A6A6A6"/>
              </a:solidFill>
              <a:latin typeface="Helvetica Neue Bold Condensed"/>
              <a:ea typeface="Helvetica Neue Bold Condensed"/>
              <a:cs typeface="Helvetica Neue Bold Condensed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09600" y="5407025"/>
            <a:ext cx="10960100" cy="593725"/>
          </a:xfrm>
          <a:prstGeom prst="rect">
            <a:avLst/>
          </a:prstGeom>
        </p:spPr>
        <p:txBody>
          <a:bodyPr lIns="121789" tIns="60894" rIns="121789" bIns="60894"/>
          <a:lstStyle/>
          <a:p>
            <a:pPr defTabSz="608945" fontAlgn="auto"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lang="en-US" cap="all" dirty="0">
              <a:solidFill>
                <a:srgbClr val="DA924A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4581" name="Content Placeholder 10"/>
          <p:cNvSpPr>
            <a:spLocks noGrp="1"/>
          </p:cNvSpPr>
          <p:nvPr>
            <p:ph idx="4294967295"/>
          </p:nvPr>
        </p:nvSpPr>
        <p:spPr bwMode="auto">
          <a:xfrm>
            <a:off x="609600" y="2541588"/>
            <a:ext cx="10960100" cy="52959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 indent="-285750" eaLnBrk="1" hangingPunct="1">
              <a:buNone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For one reason or another, the following sites attempted to use some of the preceding techniques and ended up with solutions that fell short:</a:t>
            </a:r>
            <a:endParaRPr lang="en-US" sz="2400" dirty="0" smtClean="0">
              <a:solidFill>
                <a:schemeClr val="bg1">
                  <a:lumMod val="65000"/>
                </a:schemeClr>
              </a:solidFill>
              <a:hlinkClick r:id="rId3"/>
            </a:endParaRPr>
          </a:p>
          <a:p>
            <a:pPr marL="0" lvl="1" indent="-285750" eaLnBrk="1" hangingPunct="1">
              <a:buNone/>
            </a:pPr>
            <a:endParaRPr lang="en-US" sz="2400" u="sng" dirty="0" smtClean="0">
              <a:hlinkClick r:id="rId3"/>
            </a:endParaRPr>
          </a:p>
          <a:p>
            <a:pPr marL="0" lvl="1" indent="-285750" eaLnBrk="1" hangingPunct="1">
              <a:buNone/>
            </a:pPr>
            <a:r>
              <a:rPr lang="en-US" sz="2400" u="sng" dirty="0" smtClean="0">
                <a:hlinkClick r:id="rId3"/>
              </a:rPr>
              <a:t>http://www.the-girl-store.org/shop</a:t>
            </a:r>
            <a:endParaRPr lang="en-US" sz="2400" u="sng" dirty="0" smtClean="0"/>
          </a:p>
          <a:p>
            <a:pPr marL="0" lvl="1" indent="-285750" eaLnBrk="1" hangingPunct="1">
              <a:buNone/>
            </a:pPr>
            <a:r>
              <a:rPr lang="en-US" sz="2400" u="sng" dirty="0" smtClean="0">
                <a:hlinkClick r:id="rId4"/>
              </a:rPr>
              <a:t>http://www.cascadebreweryco.com.au/</a:t>
            </a:r>
            <a:endParaRPr lang="en-US" sz="2400" u="sng" dirty="0" smtClean="0"/>
          </a:p>
          <a:p>
            <a:pPr marL="0" lvl="1" indent="-285750" eaLnBrk="1" hangingPunct="1">
              <a:buNone/>
            </a:pPr>
            <a:r>
              <a:rPr lang="en-US" sz="2400" dirty="0" smtClean="0">
                <a:hlinkClick r:id="rId5"/>
              </a:rPr>
              <a:t>http://lieblingdesign.dk/</a:t>
            </a:r>
            <a:endParaRPr lang="en-US" sz="2400" dirty="0" smtClean="0"/>
          </a:p>
          <a:p>
            <a:pPr marL="0" lvl="1" indent="-285750" eaLnBrk="1" hangingPunct="1">
              <a:buNone/>
            </a:pPr>
            <a:r>
              <a:rPr lang="en-US" sz="2400" u="sng" dirty="0" smtClean="0">
                <a:hlinkClick r:id="rId6"/>
              </a:rPr>
              <a:t>http://deeptime.info/</a:t>
            </a:r>
            <a:endParaRPr lang="en-US" sz="2400" u="sng" dirty="0" smtClean="0"/>
          </a:p>
          <a:p>
            <a:pPr marL="0" lvl="1" indent="-285750" eaLnBrk="1" hangingPunct="1">
              <a:buNone/>
            </a:pPr>
            <a:r>
              <a:rPr lang="en-US" sz="2400" u="sng" dirty="0" smtClean="0">
                <a:hlinkClick r:id="rId7"/>
              </a:rPr>
              <a:t>http://natl.tv/</a:t>
            </a:r>
            <a:endParaRPr lang="en-US" sz="2400" u="sng" dirty="0" smtClean="0"/>
          </a:p>
          <a:p>
            <a:pPr marL="0" lvl="1" indent="-285750" eaLnBrk="1" hangingPunct="1">
              <a:buNone/>
            </a:pPr>
            <a:endParaRPr lang="en-US" sz="2400" dirty="0" smtClean="0"/>
          </a:p>
          <a:p>
            <a:pPr marL="0" lvl="1" indent="-285750" eaLnBrk="1" hangingPunct="1">
              <a:buNone/>
            </a:pPr>
            <a:endParaRPr lang="en-US" sz="2400" dirty="0" smtClean="0">
              <a:solidFill>
                <a:srgbClr val="B2B2B2"/>
              </a:solidFill>
            </a:endParaRPr>
          </a:p>
        </p:txBody>
      </p:sp>
      <p:sp>
        <p:nvSpPr>
          <p:cNvPr id="24582" name="Content Placeholder 2"/>
          <p:cNvSpPr>
            <a:spLocks/>
          </p:cNvSpPr>
          <p:nvPr/>
        </p:nvSpPr>
        <p:spPr bwMode="auto">
          <a:xfrm>
            <a:off x="609600" y="1963738"/>
            <a:ext cx="245957" cy="492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789" tIns="60894" rIns="121789" bIns="60894">
            <a:spAutoFit/>
          </a:bodyPr>
          <a:lstStyle/>
          <a:p>
            <a:pPr indent="-455613">
              <a:spcBef>
                <a:spcPct val="20000"/>
              </a:spcBef>
            </a:pPr>
            <a:r>
              <a:rPr lang="en-US" dirty="0" smtClean="0">
                <a:solidFill>
                  <a:srgbClr val="DA924A"/>
                </a:solidFill>
                <a:latin typeface="Helvetica Neue Bold Condensed"/>
                <a:ea typeface="Helvetica Neue Bold Condensed"/>
                <a:cs typeface="Helvetica Neue Bold Condensed"/>
              </a:rPr>
              <a:t> </a:t>
            </a:r>
            <a:endParaRPr lang="en-US" dirty="0">
              <a:solidFill>
                <a:srgbClr val="DA924A"/>
              </a:solidFill>
              <a:latin typeface="Helvetica Neue Bold Condensed"/>
              <a:ea typeface="Helvetica Neue Bold Condensed"/>
              <a:cs typeface="Helvetica Neue Bold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3724818"/>
            <a:ext cx="1477063" cy="984752"/>
          </a:xfrm>
        </p:spPr>
        <p:txBody>
          <a:bodyPr/>
          <a:lstStyle/>
          <a:p>
            <a:pPr defTabSz="608945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Q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ea typeface="+mj-ea"/>
              </a:rPr>
              <a:t>&amp;</a:t>
            </a:r>
            <a:r>
              <a:rPr lang="en-US" dirty="0" smtClean="0"/>
              <a:t>A</a:t>
            </a:r>
            <a:endParaRPr lang="en-US" dirty="0">
              <a:ea typeface="+mj-e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4637088"/>
            <a:ext cx="8526462" cy="2333625"/>
          </a:xfrm>
        </p:spPr>
        <p:txBody>
          <a:bodyPr/>
          <a:lstStyle/>
          <a:p>
            <a:pPr defTabSz="608945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dirty="0">
              <a:ea typeface="+mn-ea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912813" y="7280275"/>
            <a:ext cx="4818062" cy="730250"/>
          </a:xfrm>
          <a:prstGeom prst="rect">
            <a:avLst/>
          </a:prstGeom>
        </p:spPr>
        <p:txBody>
          <a:bodyPr lIns="121789" tIns="60894" rIns="121789" bIns="60894">
            <a:normAutofit/>
          </a:bodyPr>
          <a:lstStyle/>
          <a:p>
            <a:pPr defTabSz="608945" fontAlgn="auto">
              <a:spcBef>
                <a:spcPct val="20000"/>
              </a:spcBef>
              <a:spcAft>
                <a:spcPts val="0"/>
              </a:spcAft>
              <a:defRPr/>
            </a:pPr>
            <a:endParaRPr lang="en-US" sz="1800" cap="all" dirty="0">
              <a:solidFill>
                <a:srgbClr val="666666"/>
              </a:solidFill>
              <a:latin typeface="Helvetica Neue Bold Condensed"/>
              <a:cs typeface="Helvetica Neue Bold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3724818"/>
            <a:ext cx="3705260" cy="984752"/>
          </a:xfrm>
        </p:spPr>
        <p:txBody>
          <a:bodyPr/>
          <a:lstStyle/>
          <a:p>
            <a:pPr defTabSz="608945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TAKE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ea typeface="+mj-ea"/>
              </a:rPr>
              <a:t>AWAYS</a:t>
            </a:r>
            <a:endParaRPr lang="en-US" dirty="0">
              <a:ea typeface="+mj-e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4637088"/>
            <a:ext cx="8526462" cy="2333625"/>
          </a:xfrm>
        </p:spPr>
        <p:txBody>
          <a:bodyPr/>
          <a:lstStyle/>
          <a:p>
            <a:pPr defTabSz="608945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smtClean="0">
                <a:ea typeface="+mn-ea"/>
              </a:rPr>
              <a:t>ACTIONABLE SHORT-TERM PRIORITIES</a:t>
            </a:r>
            <a:endParaRPr lang="en-US" dirty="0">
              <a:ea typeface="+mn-ea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912813" y="7280275"/>
            <a:ext cx="4818062" cy="730250"/>
          </a:xfrm>
          <a:prstGeom prst="rect">
            <a:avLst/>
          </a:prstGeom>
        </p:spPr>
        <p:txBody>
          <a:bodyPr lIns="121789" tIns="60894" rIns="121789" bIns="60894">
            <a:normAutofit/>
          </a:bodyPr>
          <a:lstStyle/>
          <a:p>
            <a:pPr defTabSz="608945" fontAlgn="auto">
              <a:spcBef>
                <a:spcPct val="20000"/>
              </a:spcBef>
              <a:spcAft>
                <a:spcPts val="0"/>
              </a:spcAft>
              <a:defRPr/>
            </a:pPr>
            <a:endParaRPr lang="en-US" sz="1800" cap="all" dirty="0">
              <a:solidFill>
                <a:srgbClr val="666666"/>
              </a:solidFill>
              <a:latin typeface="Helvetica Neue Bold Condensed"/>
              <a:cs typeface="Helvetica Neue Bold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09600" y="365125"/>
            <a:ext cx="10960100" cy="971550"/>
          </a:xfrm>
        </p:spPr>
        <p:txBody>
          <a:bodyPr anchor="t"/>
          <a:lstStyle/>
          <a:p>
            <a:pPr defTabSz="608945" eaLnBrk="1" fontAlgn="auto" hangingPunct="1">
              <a:spcAft>
                <a:spcPts val="0"/>
              </a:spcAft>
              <a:defRPr/>
            </a:pPr>
            <a:r>
              <a:rPr lang="en-US" dirty="0" err="1" smtClean="0">
                <a:ea typeface="+mj-ea"/>
              </a:rPr>
              <a:t>Xxxxx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  <a:ea typeface="+mj-ea"/>
              </a:rPr>
              <a:t>XXXXXXX</a:t>
            </a:r>
            <a:r>
              <a:rPr lang="en-US" dirty="0" err="1" smtClean="0"/>
              <a:t>XX</a:t>
            </a:r>
            <a:endParaRPr lang="en-US" dirty="0">
              <a:ea typeface="+mj-ea"/>
            </a:endParaRPr>
          </a:p>
        </p:txBody>
      </p:sp>
      <p:sp>
        <p:nvSpPr>
          <p:cNvPr id="24578" name="Content Placeholder 4"/>
          <p:cNvSpPr>
            <a:spLocks noGrp="1"/>
          </p:cNvSpPr>
          <p:nvPr>
            <p:ph idx="4294967295"/>
          </p:nvPr>
        </p:nvSpPr>
        <p:spPr bwMode="auto">
          <a:xfrm>
            <a:off x="625475" y="1152525"/>
            <a:ext cx="10961688" cy="593725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Arial" charset="0"/>
              <a:buNone/>
            </a:pPr>
            <a:r>
              <a:rPr lang="en-US" sz="2400" cap="none" dirty="0" err="1" smtClean="0">
                <a:solidFill>
                  <a:srgbClr val="AEB1C0"/>
                </a:solidFill>
              </a:rPr>
              <a:t>xxxxx</a:t>
            </a:r>
            <a:endParaRPr lang="en-US" sz="2400" cap="none" dirty="0" smtClean="0">
              <a:solidFill>
                <a:srgbClr val="AEB1C0"/>
              </a:solidFill>
            </a:endParaRPr>
          </a:p>
        </p:txBody>
      </p:sp>
      <p:sp>
        <p:nvSpPr>
          <p:cNvPr id="24579" name="Content Placeholder 3"/>
          <p:cNvSpPr txBox="1">
            <a:spLocks/>
          </p:cNvSpPr>
          <p:nvPr/>
        </p:nvSpPr>
        <p:spPr bwMode="auto">
          <a:xfrm>
            <a:off x="609600" y="6153150"/>
            <a:ext cx="10977563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789" tIns="60894" rIns="121789" bIns="60894"/>
          <a:lstStyle/>
          <a:p>
            <a:pPr indent="-455613">
              <a:spcBef>
                <a:spcPct val="20000"/>
              </a:spcBef>
              <a:buFont typeface="Wingdings" pitchFamily="2" charset="2"/>
              <a:buNone/>
            </a:pPr>
            <a:endParaRPr lang="en-US">
              <a:solidFill>
                <a:srgbClr val="A6A6A6"/>
              </a:solidFill>
              <a:latin typeface="Helvetica Neue Bold Condensed"/>
              <a:ea typeface="Helvetica Neue Bold Condensed"/>
              <a:cs typeface="Helvetica Neue Bold Condensed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09600" y="5407025"/>
            <a:ext cx="10960100" cy="593725"/>
          </a:xfrm>
          <a:prstGeom prst="rect">
            <a:avLst/>
          </a:prstGeom>
        </p:spPr>
        <p:txBody>
          <a:bodyPr lIns="121789" tIns="60894" rIns="121789" bIns="60894"/>
          <a:lstStyle/>
          <a:p>
            <a:pPr defTabSz="608945" fontAlgn="auto"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lang="en-US" cap="all" dirty="0">
              <a:solidFill>
                <a:srgbClr val="DA924A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4581" name="Content Placeholder 10"/>
          <p:cNvSpPr>
            <a:spLocks noGrp="1"/>
          </p:cNvSpPr>
          <p:nvPr>
            <p:ph idx="4294967295"/>
          </p:nvPr>
        </p:nvSpPr>
        <p:spPr bwMode="auto">
          <a:xfrm>
            <a:off x="609600" y="2541588"/>
            <a:ext cx="10960100" cy="52959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742950" lvl="1" indent="-285750" eaLnBrk="1" hangingPunct="1">
              <a:buNone/>
            </a:pPr>
            <a:r>
              <a:rPr lang="en-US" sz="2400" cap="none" dirty="0" err="1" smtClean="0">
                <a:solidFill>
                  <a:srgbClr val="B2B2B2"/>
                </a:solidFill>
              </a:rPr>
              <a:t>xxxxxxxxxx</a:t>
            </a:r>
            <a:endParaRPr lang="en-US" sz="2400" cap="none" dirty="0" smtClean="0">
              <a:solidFill>
                <a:srgbClr val="B2B2B2"/>
              </a:solidFill>
            </a:endParaRPr>
          </a:p>
        </p:txBody>
      </p:sp>
      <p:sp>
        <p:nvSpPr>
          <p:cNvPr id="24582" name="Content Placeholder 2"/>
          <p:cNvSpPr>
            <a:spLocks/>
          </p:cNvSpPr>
          <p:nvPr/>
        </p:nvSpPr>
        <p:spPr bwMode="auto">
          <a:xfrm>
            <a:off x="609600" y="1963738"/>
            <a:ext cx="1424436" cy="492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789" tIns="60894" rIns="121789" bIns="60894">
            <a:spAutoFit/>
          </a:bodyPr>
          <a:lstStyle/>
          <a:p>
            <a:pPr indent="-455613">
              <a:spcBef>
                <a:spcPct val="20000"/>
              </a:spcBef>
            </a:pPr>
            <a:r>
              <a:rPr lang="en-US" dirty="0" smtClean="0">
                <a:solidFill>
                  <a:srgbClr val="DA924A"/>
                </a:solidFill>
                <a:latin typeface="Helvetica Neue Bold Condensed"/>
                <a:ea typeface="Helvetica Neue Bold Condensed"/>
                <a:cs typeface="Helvetica Neue Bold Condensed"/>
              </a:rPr>
              <a:t>Examples</a:t>
            </a:r>
            <a:endParaRPr lang="en-US" dirty="0">
              <a:solidFill>
                <a:srgbClr val="DA924A"/>
              </a:solidFill>
              <a:latin typeface="Helvetica Neue Bold Condensed"/>
              <a:ea typeface="Helvetica Neue Bold Condensed"/>
              <a:cs typeface="Helvetica Neue Bold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09600" y="365125"/>
            <a:ext cx="10960100" cy="971550"/>
          </a:xfrm>
        </p:spPr>
        <p:txBody>
          <a:bodyPr anchor="t"/>
          <a:lstStyle/>
          <a:p>
            <a:pPr defTabSz="608945" eaLnBrk="1" fontAlgn="auto" hangingPunct="1">
              <a:spcAft>
                <a:spcPts val="0"/>
              </a:spcAft>
              <a:defRPr/>
            </a:pPr>
            <a:r>
              <a:rPr lang="en-US" dirty="0" err="1" smtClean="0">
                <a:ea typeface="+mj-ea"/>
              </a:rPr>
              <a:t>uSABILITY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  <a:ea typeface="+mj-ea"/>
              </a:rPr>
              <a:t>CHECKLIST</a:t>
            </a:r>
            <a:endParaRPr lang="en-US" dirty="0">
              <a:ea typeface="+mj-ea"/>
            </a:endParaRPr>
          </a:p>
        </p:txBody>
      </p:sp>
      <p:sp>
        <p:nvSpPr>
          <p:cNvPr id="24578" name="Content Placeholder 4"/>
          <p:cNvSpPr>
            <a:spLocks noGrp="1"/>
          </p:cNvSpPr>
          <p:nvPr>
            <p:ph idx="4294967295"/>
          </p:nvPr>
        </p:nvSpPr>
        <p:spPr bwMode="auto">
          <a:xfrm>
            <a:off x="625475" y="1152525"/>
            <a:ext cx="10961688" cy="593725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Arial" charset="0"/>
              <a:buNone/>
            </a:pPr>
            <a:r>
              <a:rPr lang="en-US" sz="2400" cap="none" dirty="0" smtClean="0">
                <a:solidFill>
                  <a:srgbClr val="AEB1C0"/>
                </a:solidFill>
              </a:rPr>
              <a:t>WHAT YOU HAVE VS. WHAT IT MEANS</a:t>
            </a:r>
          </a:p>
        </p:txBody>
      </p:sp>
      <p:sp>
        <p:nvSpPr>
          <p:cNvPr id="24579" name="Content Placeholder 3"/>
          <p:cNvSpPr txBox="1">
            <a:spLocks/>
          </p:cNvSpPr>
          <p:nvPr/>
        </p:nvSpPr>
        <p:spPr bwMode="auto">
          <a:xfrm>
            <a:off x="609600" y="6153150"/>
            <a:ext cx="10977563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789" tIns="60894" rIns="121789" bIns="60894"/>
          <a:lstStyle/>
          <a:p>
            <a:pPr indent="-455613">
              <a:spcBef>
                <a:spcPct val="20000"/>
              </a:spcBef>
              <a:buFont typeface="Wingdings" pitchFamily="2" charset="2"/>
              <a:buNone/>
            </a:pPr>
            <a:endParaRPr lang="en-US">
              <a:solidFill>
                <a:srgbClr val="A6A6A6"/>
              </a:solidFill>
              <a:latin typeface="Helvetica Neue Bold Condensed"/>
              <a:ea typeface="Helvetica Neue Bold Condensed"/>
              <a:cs typeface="Helvetica Neue Bold Condensed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09600" y="5407025"/>
            <a:ext cx="10960100" cy="593725"/>
          </a:xfrm>
          <a:prstGeom prst="rect">
            <a:avLst/>
          </a:prstGeom>
        </p:spPr>
        <p:txBody>
          <a:bodyPr lIns="121789" tIns="60894" rIns="121789" bIns="60894"/>
          <a:lstStyle/>
          <a:p>
            <a:pPr defTabSz="608945" fontAlgn="auto"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lang="en-US" cap="all" dirty="0">
              <a:solidFill>
                <a:srgbClr val="DA924A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4581" name="Content Placeholder 10"/>
          <p:cNvSpPr>
            <a:spLocks noGrp="1"/>
          </p:cNvSpPr>
          <p:nvPr>
            <p:ph idx="4294967295"/>
          </p:nvPr>
        </p:nvSpPr>
        <p:spPr bwMode="auto">
          <a:xfrm>
            <a:off x="609600" y="2541588"/>
            <a:ext cx="10960100" cy="52959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742950" lvl="1" indent="-285750" eaLnBrk="1" hangingPunct="1">
              <a:buFont typeface="Wingdings" pitchFamily="2" charset="2"/>
              <a:buChar char="§"/>
            </a:pPr>
            <a:r>
              <a:rPr lang="en-US" sz="2400" dirty="0" err="1" smtClean="0">
                <a:solidFill>
                  <a:srgbClr val="B2B2B2"/>
                </a:solidFill>
              </a:rPr>
              <a:t>xxxxxx</a:t>
            </a:r>
            <a:endParaRPr lang="en-US" sz="2400" dirty="0" smtClean="0">
              <a:solidFill>
                <a:srgbClr val="B2B2B2"/>
              </a:solidFill>
            </a:endParaRPr>
          </a:p>
          <a:p>
            <a:pPr marL="742950" lvl="1" indent="-285750" eaLnBrk="1" hangingPunct="1">
              <a:buFont typeface="Wingdings" pitchFamily="2" charset="2"/>
              <a:buChar char="§"/>
            </a:pPr>
            <a:endParaRPr lang="en-US" sz="2400" dirty="0" smtClean="0">
              <a:solidFill>
                <a:srgbClr val="B2B2B2"/>
              </a:solidFill>
            </a:endParaRPr>
          </a:p>
          <a:p>
            <a:pPr marL="742950" lvl="1" indent="-285750" eaLnBrk="1" hangingPunct="1">
              <a:buFont typeface="Wingdings" pitchFamily="2" charset="2"/>
              <a:buChar char="§"/>
            </a:pPr>
            <a:endParaRPr lang="en-US" sz="2400" dirty="0" smtClean="0">
              <a:solidFill>
                <a:srgbClr val="B2B2B2"/>
              </a:solidFill>
            </a:endParaRPr>
          </a:p>
          <a:p>
            <a:pPr marL="742950" lvl="1" indent="-285750" eaLnBrk="1" hangingPunct="1">
              <a:buFont typeface="Wingdings" pitchFamily="2" charset="2"/>
              <a:buChar char="§"/>
            </a:pPr>
            <a:endParaRPr lang="en-US" sz="2400" dirty="0" smtClean="0">
              <a:solidFill>
                <a:srgbClr val="B2B2B2"/>
              </a:solidFill>
            </a:endParaRPr>
          </a:p>
          <a:p>
            <a:pPr marL="457200" indent="-457200" eaLnBrk="1" hangingPunct="1">
              <a:buNone/>
            </a:pPr>
            <a:r>
              <a:rPr lang="en-US" sz="2400" cap="none" dirty="0" smtClean="0">
                <a:solidFill>
                  <a:schemeClr val="bg1">
                    <a:lumMod val="65000"/>
                  </a:schemeClr>
                </a:solidFill>
              </a:rPr>
              <a:t>See also:</a:t>
            </a:r>
          </a:p>
          <a:p>
            <a:pPr marL="742950" lvl="1" indent="-285750" eaLnBrk="1" hangingPunct="1">
              <a:buFont typeface="Wingdings" pitchFamily="2" charset="2"/>
              <a:buChar char="§"/>
            </a:pPr>
            <a:endParaRPr lang="en-US" sz="2000" dirty="0" smtClean="0">
              <a:solidFill>
                <a:srgbClr val="B2B2B2"/>
              </a:solidFill>
            </a:endParaRPr>
          </a:p>
          <a:p>
            <a:pPr eaLnBrk="1" hangingPunct="1">
              <a:buFont typeface="Wingdings" pitchFamily="2" charset="2"/>
              <a:buChar char="§"/>
            </a:pPr>
            <a:endParaRPr lang="en-US" sz="2400" cap="none" dirty="0" smtClean="0">
              <a:solidFill>
                <a:srgbClr val="B2B2B2"/>
              </a:solidFill>
            </a:endParaRPr>
          </a:p>
        </p:txBody>
      </p:sp>
      <p:sp>
        <p:nvSpPr>
          <p:cNvPr id="24582" name="Content Placeholder 2"/>
          <p:cNvSpPr>
            <a:spLocks/>
          </p:cNvSpPr>
          <p:nvPr/>
        </p:nvSpPr>
        <p:spPr bwMode="auto">
          <a:xfrm>
            <a:off x="609600" y="1963738"/>
            <a:ext cx="245957" cy="492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789" tIns="60894" rIns="121789" bIns="60894">
            <a:spAutoFit/>
          </a:bodyPr>
          <a:lstStyle/>
          <a:p>
            <a:pPr indent="-455613">
              <a:spcBef>
                <a:spcPct val="20000"/>
              </a:spcBef>
            </a:pPr>
            <a:r>
              <a:rPr lang="en-US" dirty="0" smtClean="0">
                <a:solidFill>
                  <a:srgbClr val="DA924A"/>
                </a:solidFill>
                <a:latin typeface="Helvetica Neue Bold Condensed"/>
                <a:ea typeface="Helvetica Neue Bold Condensed"/>
                <a:cs typeface="Helvetica Neue Bold Condensed"/>
              </a:rPr>
              <a:t> </a:t>
            </a:r>
            <a:endParaRPr lang="en-US" dirty="0">
              <a:solidFill>
                <a:srgbClr val="DA924A"/>
              </a:solidFill>
              <a:latin typeface="Helvetica Neue Bold Condensed"/>
              <a:ea typeface="Helvetica Neue Bold Condensed"/>
              <a:cs typeface="Helvetica Neue Bold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09600" y="365125"/>
            <a:ext cx="10960100" cy="971550"/>
          </a:xfrm>
        </p:spPr>
        <p:txBody>
          <a:bodyPr anchor="t"/>
          <a:lstStyle/>
          <a:p>
            <a:pPr defTabSz="608945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FUNNELS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ea typeface="+mj-ea"/>
              </a:rPr>
              <a:t>VS</a:t>
            </a:r>
            <a:r>
              <a:rPr lang="en-US" dirty="0" smtClean="0"/>
              <a:t>WEBS</a:t>
            </a:r>
            <a:endParaRPr lang="en-US" dirty="0">
              <a:ea typeface="+mj-ea"/>
            </a:endParaRPr>
          </a:p>
        </p:txBody>
      </p:sp>
      <p:sp>
        <p:nvSpPr>
          <p:cNvPr id="24578" name="Content Placeholder 4"/>
          <p:cNvSpPr>
            <a:spLocks noGrp="1"/>
          </p:cNvSpPr>
          <p:nvPr>
            <p:ph idx="4294967295"/>
          </p:nvPr>
        </p:nvSpPr>
        <p:spPr bwMode="auto">
          <a:xfrm>
            <a:off x="625475" y="1152525"/>
            <a:ext cx="10961688" cy="593725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Arial" charset="0"/>
              <a:buNone/>
            </a:pPr>
            <a:r>
              <a:rPr lang="en-US" sz="2400" cap="none" dirty="0" err="1" smtClean="0">
                <a:solidFill>
                  <a:srgbClr val="AEB1C0"/>
                </a:solidFill>
              </a:rPr>
              <a:t>xxxx</a:t>
            </a:r>
            <a:endParaRPr lang="en-US" sz="2400" cap="none" dirty="0" smtClean="0">
              <a:solidFill>
                <a:srgbClr val="AEB1C0"/>
              </a:solidFill>
            </a:endParaRPr>
          </a:p>
        </p:txBody>
      </p:sp>
      <p:sp>
        <p:nvSpPr>
          <p:cNvPr id="24579" name="Content Placeholder 3"/>
          <p:cNvSpPr txBox="1">
            <a:spLocks/>
          </p:cNvSpPr>
          <p:nvPr/>
        </p:nvSpPr>
        <p:spPr bwMode="auto">
          <a:xfrm>
            <a:off x="609600" y="6153150"/>
            <a:ext cx="10977563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789" tIns="60894" rIns="121789" bIns="60894"/>
          <a:lstStyle/>
          <a:p>
            <a:pPr indent="-455613">
              <a:spcBef>
                <a:spcPct val="20000"/>
              </a:spcBef>
              <a:buFont typeface="Wingdings" pitchFamily="2" charset="2"/>
              <a:buNone/>
            </a:pPr>
            <a:endParaRPr lang="en-US">
              <a:solidFill>
                <a:srgbClr val="A6A6A6"/>
              </a:solidFill>
              <a:latin typeface="Helvetica Neue Bold Condensed"/>
              <a:ea typeface="Helvetica Neue Bold Condensed"/>
              <a:cs typeface="Helvetica Neue Bold Condensed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09600" y="5407025"/>
            <a:ext cx="10960100" cy="593725"/>
          </a:xfrm>
          <a:prstGeom prst="rect">
            <a:avLst/>
          </a:prstGeom>
        </p:spPr>
        <p:txBody>
          <a:bodyPr lIns="121789" tIns="60894" rIns="121789" bIns="60894"/>
          <a:lstStyle/>
          <a:p>
            <a:pPr defTabSz="608945" fontAlgn="auto"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lang="en-US" cap="all" dirty="0">
              <a:solidFill>
                <a:srgbClr val="DA924A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4581" name="Content Placeholder 10"/>
          <p:cNvSpPr>
            <a:spLocks noGrp="1"/>
          </p:cNvSpPr>
          <p:nvPr>
            <p:ph idx="4294967295"/>
          </p:nvPr>
        </p:nvSpPr>
        <p:spPr bwMode="auto">
          <a:xfrm>
            <a:off x="609600" y="2541588"/>
            <a:ext cx="10960100" cy="52959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742950" lvl="1" indent="-285750" eaLnBrk="1" hangingPunct="1">
              <a:buFont typeface="Wingdings" pitchFamily="2" charset="2"/>
              <a:buChar char="§"/>
            </a:pPr>
            <a:r>
              <a:rPr lang="en-US" sz="2400" dirty="0" smtClean="0">
                <a:solidFill>
                  <a:srgbClr val="B2B2B2"/>
                </a:solidFill>
              </a:rPr>
              <a:t>XXXXXXX</a:t>
            </a:r>
          </a:p>
          <a:p>
            <a:pPr marL="742950" lvl="1" indent="-285750" eaLnBrk="1" hangingPunct="1">
              <a:buFont typeface="Wingdings" pitchFamily="2" charset="2"/>
              <a:buChar char="§"/>
            </a:pPr>
            <a:endParaRPr lang="en-US" sz="2400" dirty="0" smtClean="0">
              <a:solidFill>
                <a:srgbClr val="B2B2B2"/>
              </a:solidFill>
            </a:endParaRPr>
          </a:p>
          <a:p>
            <a:pPr marL="742950" lvl="1" indent="-285750" eaLnBrk="1" hangingPunct="1">
              <a:buFont typeface="Wingdings" pitchFamily="2" charset="2"/>
              <a:buChar char="§"/>
            </a:pPr>
            <a:endParaRPr lang="en-US" sz="2400" dirty="0" smtClean="0">
              <a:solidFill>
                <a:srgbClr val="B2B2B2"/>
              </a:solidFill>
            </a:endParaRPr>
          </a:p>
          <a:p>
            <a:pPr marL="742950" lvl="1" indent="-285750" eaLnBrk="1" hangingPunct="1">
              <a:buFont typeface="Wingdings" pitchFamily="2" charset="2"/>
              <a:buChar char="§"/>
            </a:pPr>
            <a:r>
              <a:rPr lang="en-US" sz="2400" dirty="0" smtClean="0">
                <a:solidFill>
                  <a:srgbClr val="B2B2B2"/>
                </a:solidFill>
              </a:rPr>
              <a:t>http://www.forbes.com/2010/12/08/customer-life-cycle-leadership-cmo-network-funnel.html</a:t>
            </a:r>
          </a:p>
          <a:p>
            <a:pPr marL="742950" lvl="1" indent="-285750" eaLnBrk="1" hangingPunct="1">
              <a:buFont typeface="Wingdings" pitchFamily="2" charset="2"/>
              <a:buChar char="§"/>
            </a:pPr>
            <a:endParaRPr lang="en-US" sz="2000" dirty="0" smtClean="0">
              <a:solidFill>
                <a:srgbClr val="B2B2B2"/>
              </a:solidFill>
            </a:endParaRPr>
          </a:p>
          <a:p>
            <a:pPr eaLnBrk="1" hangingPunct="1">
              <a:buFont typeface="Wingdings" pitchFamily="2" charset="2"/>
              <a:buChar char="§"/>
            </a:pPr>
            <a:endParaRPr lang="en-US" sz="2400" cap="none" dirty="0" smtClean="0">
              <a:solidFill>
                <a:srgbClr val="B2B2B2"/>
              </a:solidFill>
            </a:endParaRPr>
          </a:p>
        </p:txBody>
      </p:sp>
      <p:sp>
        <p:nvSpPr>
          <p:cNvPr id="24582" name="Content Placeholder 2"/>
          <p:cNvSpPr>
            <a:spLocks/>
          </p:cNvSpPr>
          <p:nvPr/>
        </p:nvSpPr>
        <p:spPr bwMode="auto">
          <a:xfrm>
            <a:off x="609600" y="1963738"/>
            <a:ext cx="1099124" cy="492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789" tIns="60894" rIns="121789" bIns="60894">
            <a:spAutoFit/>
          </a:bodyPr>
          <a:lstStyle/>
          <a:p>
            <a:pPr indent="-455613">
              <a:spcBef>
                <a:spcPct val="20000"/>
              </a:spcBef>
            </a:pPr>
            <a:r>
              <a:rPr lang="en-US" dirty="0" err="1" smtClean="0">
                <a:solidFill>
                  <a:srgbClr val="DA924A"/>
                </a:solidFill>
                <a:latin typeface="Helvetica Neue Bold Condensed"/>
                <a:ea typeface="Helvetica Neue Bold Condensed"/>
                <a:cs typeface="Helvetica Neue Bold Condensed"/>
              </a:rPr>
              <a:t>xxxxxx</a:t>
            </a:r>
            <a:endParaRPr lang="en-US" dirty="0">
              <a:solidFill>
                <a:srgbClr val="DA924A"/>
              </a:solidFill>
              <a:latin typeface="Helvetica Neue Bold Condensed"/>
              <a:ea typeface="Helvetica Neue Bold Condensed"/>
              <a:cs typeface="Helvetica Neue Bold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63738"/>
            <a:ext cx="10960100" cy="593725"/>
          </a:xfrm>
        </p:spPr>
        <p:txBody>
          <a:bodyPr/>
          <a:lstStyle/>
          <a:p>
            <a:pPr marL="0" indent="-456709" defTabSz="608945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dirty="0" smtClean="0"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65125"/>
            <a:ext cx="10960100" cy="971550"/>
          </a:xfrm>
        </p:spPr>
        <p:txBody>
          <a:bodyPr/>
          <a:lstStyle/>
          <a:p>
            <a:pPr defTabSz="608945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FLOW</a:t>
            </a:r>
            <a:endParaRPr lang="en-US" dirty="0">
              <a:ea typeface="+mj-ea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4"/>
          </p:nvPr>
        </p:nvSpPr>
        <p:spPr>
          <a:xfrm>
            <a:off x="625475" y="1152525"/>
            <a:ext cx="10961688" cy="593725"/>
          </a:xfrm>
        </p:spPr>
        <p:txBody>
          <a:bodyPr/>
          <a:lstStyle/>
          <a:p>
            <a:pPr marL="456709" indent="-456709" defTabSz="608945"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dirty="0">
              <a:ea typeface="+mn-ea"/>
            </a:endParaRPr>
          </a:p>
        </p:txBody>
      </p:sp>
      <p:sp>
        <p:nvSpPr>
          <p:cNvPr id="18436" name="Content Placeholder 3"/>
          <p:cNvSpPr txBox="1">
            <a:spLocks/>
          </p:cNvSpPr>
          <p:nvPr/>
        </p:nvSpPr>
        <p:spPr bwMode="auto">
          <a:xfrm>
            <a:off x="609600" y="6153150"/>
            <a:ext cx="10977563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789" tIns="60894" rIns="121789" bIns="60894"/>
          <a:lstStyle/>
          <a:p>
            <a:pPr indent="-455613">
              <a:spcBef>
                <a:spcPct val="20000"/>
              </a:spcBef>
              <a:buFont typeface="Wingdings" pitchFamily="2" charset="2"/>
              <a:buNone/>
            </a:pPr>
            <a:endParaRPr lang="en-US">
              <a:solidFill>
                <a:srgbClr val="A6A6A6"/>
              </a:solidFill>
              <a:latin typeface="Helvetica Neue Bold Condensed"/>
              <a:ea typeface="Helvetica Neue Bold Condensed"/>
              <a:cs typeface="Helvetica Neue Bold Condensed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09600" y="5407025"/>
            <a:ext cx="10960100" cy="593725"/>
          </a:xfrm>
          <a:prstGeom prst="rect">
            <a:avLst/>
          </a:prstGeom>
        </p:spPr>
        <p:txBody>
          <a:bodyPr lIns="121789" tIns="60894" rIns="121789" bIns="60894"/>
          <a:lstStyle/>
          <a:p>
            <a:pPr defTabSz="608945" fontAlgn="auto"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lang="en-US" cap="all" dirty="0">
              <a:solidFill>
                <a:srgbClr val="DA924A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8438" name="Content Placeholder 10"/>
          <p:cNvSpPr>
            <a:spLocks noGrp="1"/>
          </p:cNvSpPr>
          <p:nvPr>
            <p:ph idx="13"/>
          </p:nvPr>
        </p:nvSpPr>
        <p:spPr bwMode="auto">
          <a:xfrm>
            <a:off x="609600" y="2541588"/>
            <a:ext cx="10960100" cy="5295900"/>
          </a:xfrm>
        </p:spPr>
        <p:txBody>
          <a:bodyPr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PREREQS – 5 min</a:t>
            </a:r>
          </a:p>
          <a:p>
            <a:r>
              <a:rPr lang="en-US" dirty="0" smtClean="0"/>
              <a:t>TYPICAL SOLUTIONS – 5 min</a:t>
            </a:r>
          </a:p>
          <a:p>
            <a:r>
              <a:rPr lang="en-US" dirty="0" smtClean="0"/>
              <a:t>REVIEW OF SITES – 30 min</a:t>
            </a:r>
          </a:p>
          <a:p>
            <a:r>
              <a:rPr lang="en-US" dirty="0" smtClean="0"/>
              <a:t>DYNAMIC VISUALIZATIONS – 30 min </a:t>
            </a:r>
          </a:p>
          <a:p>
            <a:r>
              <a:rPr lang="en-US" dirty="0" smtClean="0"/>
              <a:t>AUDIENCE CASE – 20 min</a:t>
            </a:r>
          </a:p>
          <a:p>
            <a:r>
              <a:rPr lang="en-US" dirty="0" smtClean="0"/>
              <a:t>Q&amp;A – 15 min</a:t>
            </a:r>
          </a:p>
          <a:p>
            <a:r>
              <a:rPr lang="en-US" dirty="0" smtClean="0"/>
              <a:t>TAKE AWAYS – 5 min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09600" y="365125"/>
            <a:ext cx="10960100" cy="971550"/>
          </a:xfrm>
        </p:spPr>
        <p:txBody>
          <a:bodyPr anchor="t"/>
          <a:lstStyle/>
          <a:p>
            <a:pPr defTabSz="608945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LONG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ea typeface="+mj-ea"/>
              </a:rPr>
              <a:t>TERM</a:t>
            </a:r>
            <a:r>
              <a:rPr lang="en-US" dirty="0" smtClean="0"/>
              <a:t>RELATIONSHIPS</a:t>
            </a:r>
            <a:endParaRPr lang="en-US" dirty="0">
              <a:ea typeface="+mj-ea"/>
            </a:endParaRPr>
          </a:p>
        </p:txBody>
      </p:sp>
      <p:sp>
        <p:nvSpPr>
          <p:cNvPr id="24578" name="Content Placeholder 4"/>
          <p:cNvSpPr>
            <a:spLocks noGrp="1"/>
          </p:cNvSpPr>
          <p:nvPr>
            <p:ph idx="4294967295"/>
          </p:nvPr>
        </p:nvSpPr>
        <p:spPr bwMode="auto">
          <a:xfrm>
            <a:off x="625475" y="1152525"/>
            <a:ext cx="10961688" cy="593725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Arial" charset="0"/>
              <a:buNone/>
            </a:pPr>
            <a:r>
              <a:rPr lang="en-US" sz="2400" cap="none" dirty="0" smtClean="0">
                <a:solidFill>
                  <a:srgbClr val="AEB1C0"/>
                </a:solidFill>
              </a:rPr>
              <a:t>CUSTOMER EXPERIENCE</a:t>
            </a:r>
          </a:p>
        </p:txBody>
      </p:sp>
      <p:sp>
        <p:nvSpPr>
          <p:cNvPr id="24579" name="Content Placeholder 3"/>
          <p:cNvSpPr txBox="1">
            <a:spLocks/>
          </p:cNvSpPr>
          <p:nvPr/>
        </p:nvSpPr>
        <p:spPr bwMode="auto">
          <a:xfrm>
            <a:off x="609600" y="6153150"/>
            <a:ext cx="10977563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789" tIns="60894" rIns="121789" bIns="60894"/>
          <a:lstStyle/>
          <a:p>
            <a:pPr indent="-455613">
              <a:spcBef>
                <a:spcPct val="20000"/>
              </a:spcBef>
              <a:buFont typeface="Wingdings" pitchFamily="2" charset="2"/>
              <a:buNone/>
            </a:pPr>
            <a:endParaRPr lang="en-US">
              <a:solidFill>
                <a:srgbClr val="A6A6A6"/>
              </a:solidFill>
              <a:latin typeface="Helvetica Neue Bold Condensed"/>
              <a:ea typeface="Helvetica Neue Bold Condensed"/>
              <a:cs typeface="Helvetica Neue Bold Condensed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09600" y="5407025"/>
            <a:ext cx="10960100" cy="593725"/>
          </a:xfrm>
          <a:prstGeom prst="rect">
            <a:avLst/>
          </a:prstGeom>
        </p:spPr>
        <p:txBody>
          <a:bodyPr lIns="121789" tIns="60894" rIns="121789" bIns="60894"/>
          <a:lstStyle/>
          <a:p>
            <a:pPr defTabSz="608945" fontAlgn="auto"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lang="en-US" cap="all" dirty="0">
              <a:solidFill>
                <a:srgbClr val="DA924A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4581" name="Content Placeholder 10"/>
          <p:cNvSpPr>
            <a:spLocks noGrp="1"/>
          </p:cNvSpPr>
          <p:nvPr>
            <p:ph idx="4294967295"/>
          </p:nvPr>
        </p:nvSpPr>
        <p:spPr bwMode="auto">
          <a:xfrm>
            <a:off x="609600" y="2541588"/>
            <a:ext cx="10960100" cy="52959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742950" lvl="1" indent="-285750" eaLnBrk="1" hangingPunct="1">
              <a:buFont typeface="Wingdings" pitchFamily="2" charset="2"/>
              <a:buChar char="§"/>
            </a:pPr>
            <a:r>
              <a:rPr lang="en-US" sz="2400" dirty="0" smtClean="0">
                <a:solidFill>
                  <a:srgbClr val="B2B2B2"/>
                </a:solidFill>
              </a:rPr>
              <a:t>XXXXXXX</a:t>
            </a:r>
          </a:p>
          <a:p>
            <a:pPr marL="742950" lvl="1" indent="-285750" eaLnBrk="1" hangingPunct="1">
              <a:buFont typeface="Wingdings" pitchFamily="2" charset="2"/>
              <a:buChar char="§"/>
            </a:pPr>
            <a:endParaRPr lang="en-US" sz="2400" dirty="0" smtClean="0">
              <a:solidFill>
                <a:srgbClr val="B2B2B2"/>
              </a:solidFill>
            </a:endParaRPr>
          </a:p>
          <a:p>
            <a:pPr marL="742950" lvl="1" indent="-285750" eaLnBrk="1" hangingPunct="1">
              <a:buFont typeface="Wingdings" pitchFamily="2" charset="2"/>
              <a:buChar char="§"/>
            </a:pPr>
            <a:endParaRPr lang="en-US" sz="2400" dirty="0" smtClean="0">
              <a:solidFill>
                <a:srgbClr val="B2B2B2"/>
              </a:solidFill>
            </a:endParaRPr>
          </a:p>
          <a:p>
            <a:pPr marL="742950" lvl="1" indent="-285750" eaLnBrk="1" hangingPunct="1">
              <a:buFont typeface="Wingdings" pitchFamily="2" charset="2"/>
              <a:buChar char="§"/>
            </a:pPr>
            <a:r>
              <a:rPr lang="en-US" sz="2400" dirty="0" smtClean="0">
                <a:solidFill>
                  <a:srgbClr val="B2B2B2"/>
                </a:solidFill>
              </a:rPr>
              <a:t>http://uxdesign.smashingmagazine.com/2011/08/26/taking-a-customer-from-like-to-love-the-ux-of-long-term-relationships/</a:t>
            </a:r>
          </a:p>
          <a:p>
            <a:pPr marL="742950" lvl="1" indent="-285750" eaLnBrk="1" hangingPunct="1">
              <a:buFont typeface="Wingdings" pitchFamily="2" charset="2"/>
              <a:buChar char="§"/>
            </a:pPr>
            <a:endParaRPr lang="en-US" sz="2000" dirty="0" smtClean="0">
              <a:solidFill>
                <a:srgbClr val="B2B2B2"/>
              </a:solidFill>
            </a:endParaRPr>
          </a:p>
          <a:p>
            <a:pPr eaLnBrk="1" hangingPunct="1">
              <a:buFont typeface="Wingdings" pitchFamily="2" charset="2"/>
              <a:buChar char="§"/>
            </a:pPr>
            <a:endParaRPr lang="en-US" sz="2400" cap="none" dirty="0" smtClean="0">
              <a:solidFill>
                <a:srgbClr val="B2B2B2"/>
              </a:solidFill>
            </a:endParaRPr>
          </a:p>
        </p:txBody>
      </p:sp>
      <p:sp>
        <p:nvSpPr>
          <p:cNvPr id="24582" name="Content Placeholder 2"/>
          <p:cNvSpPr>
            <a:spLocks/>
          </p:cNvSpPr>
          <p:nvPr/>
        </p:nvSpPr>
        <p:spPr bwMode="auto">
          <a:xfrm>
            <a:off x="609600" y="1963738"/>
            <a:ext cx="7047825" cy="492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789" tIns="60894" rIns="121789" bIns="60894">
            <a:spAutoFit/>
          </a:bodyPr>
          <a:lstStyle/>
          <a:p>
            <a:pPr indent="-455613">
              <a:spcBef>
                <a:spcPct val="20000"/>
              </a:spcBef>
            </a:pPr>
            <a:r>
              <a:rPr lang="en-US" dirty="0" smtClean="0">
                <a:solidFill>
                  <a:srgbClr val="DA924A"/>
                </a:solidFill>
                <a:latin typeface="Helvetica Neue Bold Condensed"/>
                <a:ea typeface="Helvetica Neue Bold Condensed"/>
                <a:cs typeface="Helvetica Neue Bold Condensed"/>
              </a:rPr>
              <a:t>USERS ARE SEEKING, AND STARTING WITH THE SPECIFIC</a:t>
            </a:r>
            <a:endParaRPr lang="en-US" dirty="0">
              <a:solidFill>
                <a:srgbClr val="DA924A"/>
              </a:solidFill>
              <a:latin typeface="Helvetica Neue Bold Condensed"/>
              <a:ea typeface="Helvetica Neue Bold Condensed"/>
              <a:cs typeface="Helvetica Neue Bold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3508375"/>
            <a:ext cx="3346450" cy="984250"/>
          </a:xfrm>
        </p:spPr>
        <p:txBody>
          <a:bodyPr/>
          <a:lstStyle/>
          <a:p>
            <a:pPr defTabSz="608945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THANK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ea typeface="+mj-ea"/>
              </a:rPr>
              <a:t>YOU</a:t>
            </a:r>
            <a:endParaRPr lang="en-US" dirty="0">
              <a:ea typeface="+mj-e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4637088"/>
            <a:ext cx="8526462" cy="2333625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</a:pPr>
            <a:r>
              <a:rPr lang="en-US" sz="1900" cap="none" dirty="0" smtClean="0">
                <a:solidFill>
                  <a:srgbClr val="666666"/>
                </a:solidFill>
              </a:rPr>
              <a:t>IFACTORY and INFOMOUS FOR FUTUREM</a:t>
            </a:r>
          </a:p>
          <a:p>
            <a:pPr eaLnBrk="1" hangingPunct="1">
              <a:lnSpc>
                <a:spcPct val="90000"/>
              </a:lnSpc>
            </a:pPr>
            <a:endParaRPr lang="en-US" sz="1900" cap="none" dirty="0" smtClean="0">
              <a:solidFill>
                <a:srgbClr val="666666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sz="1900" cap="small" dirty="0" smtClean="0">
                <a:solidFill>
                  <a:srgbClr val="A6A6A6"/>
                </a:solidFill>
              </a:rPr>
              <a:t>Paolo </a:t>
            </a:r>
            <a:r>
              <a:rPr lang="en-US" sz="1900" cap="small" dirty="0" err="1" smtClean="0">
                <a:solidFill>
                  <a:srgbClr val="A6A6A6"/>
                </a:solidFill>
              </a:rPr>
              <a:t>Gaudiano</a:t>
            </a:r>
            <a:r>
              <a:rPr lang="en-US" sz="1900" cap="small" dirty="0" smtClean="0">
                <a:solidFill>
                  <a:srgbClr val="A6A6A6"/>
                </a:solidFill>
              </a:rPr>
              <a:t>, Jeremy Perkins and Alen Yen</a:t>
            </a:r>
          </a:p>
          <a:p>
            <a:pPr eaLnBrk="1" hangingPunct="1">
              <a:lnSpc>
                <a:spcPct val="90000"/>
              </a:lnSpc>
            </a:pPr>
            <a:endParaRPr lang="en-US" sz="1900" cap="none" dirty="0" smtClean="0"/>
          </a:p>
          <a:p>
            <a:pPr eaLnBrk="1" hangingPunct="1">
              <a:lnSpc>
                <a:spcPct val="90000"/>
              </a:lnSpc>
            </a:pPr>
            <a:r>
              <a:rPr lang="en-US" sz="1900" cap="none" dirty="0" smtClean="0"/>
              <a:t>SEPTEMBER 12, 2011</a:t>
            </a:r>
          </a:p>
          <a:p>
            <a:pPr eaLnBrk="1" hangingPunct="1">
              <a:lnSpc>
                <a:spcPct val="90000"/>
              </a:lnSpc>
            </a:pPr>
            <a:r>
              <a:rPr lang="en-US" sz="1900" cap="none" dirty="0" smtClean="0"/>
              <a:t>WW.IFACTORY.COM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912813" y="7280275"/>
            <a:ext cx="4818062" cy="730250"/>
          </a:xfrm>
          <a:prstGeom prst="rect">
            <a:avLst/>
          </a:prstGeom>
        </p:spPr>
        <p:txBody>
          <a:bodyPr lIns="121789" tIns="60894" rIns="121789" bIns="60894">
            <a:normAutofit/>
          </a:bodyPr>
          <a:lstStyle/>
          <a:p>
            <a:pPr defTabSz="608945" fontAlgn="auto">
              <a:spcBef>
                <a:spcPct val="20000"/>
              </a:spcBef>
              <a:spcAft>
                <a:spcPts val="0"/>
              </a:spcAft>
              <a:defRPr/>
            </a:pPr>
            <a:endParaRPr lang="en-US" sz="1800" cap="all" dirty="0">
              <a:solidFill>
                <a:srgbClr val="666666"/>
              </a:solidFill>
              <a:latin typeface="Helvetica Neue Bold Condensed"/>
              <a:cs typeface="Helvetica Neue Bold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2813" y="3724818"/>
            <a:ext cx="3038106" cy="984752"/>
          </a:xfrm>
        </p:spPr>
        <p:txBody>
          <a:bodyPr/>
          <a:lstStyle/>
          <a:p>
            <a:pPr defTabSz="608945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BASE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ea typeface="+mj-ea"/>
              </a:rPr>
              <a:t>LINE</a:t>
            </a:r>
            <a:endParaRPr lang="en-US" dirty="0">
              <a:ea typeface="+mj-e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2813" y="4637088"/>
            <a:ext cx="8526462" cy="2333625"/>
          </a:xfrm>
        </p:spPr>
        <p:txBody>
          <a:bodyPr/>
          <a:lstStyle/>
          <a:p>
            <a:pPr defTabSz="608945"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ea typeface="+mn-ea"/>
              </a:rPr>
              <a:t>minimum solutions for functional design</a:t>
            </a:r>
            <a:endParaRPr lang="en-US" dirty="0">
              <a:ea typeface="+mn-ea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912813" y="7280275"/>
            <a:ext cx="4818062" cy="730250"/>
          </a:xfrm>
          <a:prstGeom prst="rect">
            <a:avLst/>
          </a:prstGeom>
        </p:spPr>
        <p:txBody>
          <a:bodyPr lIns="121789" tIns="60894" rIns="121789" bIns="60894">
            <a:normAutofit/>
          </a:bodyPr>
          <a:lstStyle/>
          <a:p>
            <a:pPr defTabSz="608945" fontAlgn="auto">
              <a:spcBef>
                <a:spcPct val="20000"/>
              </a:spcBef>
              <a:spcAft>
                <a:spcPts val="0"/>
              </a:spcAft>
              <a:defRPr/>
            </a:pPr>
            <a:endParaRPr lang="en-US" sz="1800" cap="all" dirty="0">
              <a:solidFill>
                <a:srgbClr val="666666"/>
              </a:solidFill>
              <a:latin typeface="Helvetica Neue Bold Condensed"/>
              <a:cs typeface="Helvetica Neue Bold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09600" y="365125"/>
            <a:ext cx="10960100" cy="971550"/>
          </a:xfrm>
        </p:spPr>
        <p:txBody>
          <a:bodyPr anchor="t"/>
          <a:lstStyle/>
          <a:p>
            <a:pPr defTabSz="608945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HIERARCHY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ea typeface="+mj-ea"/>
              </a:rPr>
              <a:t>OF</a:t>
            </a:r>
            <a:r>
              <a:rPr lang="en-US" dirty="0" smtClean="0"/>
              <a:t>NEEDS</a:t>
            </a:r>
            <a:endParaRPr lang="en-US" dirty="0">
              <a:ea typeface="+mj-ea"/>
            </a:endParaRPr>
          </a:p>
        </p:txBody>
      </p:sp>
      <p:sp>
        <p:nvSpPr>
          <p:cNvPr id="24578" name="Content Placeholder 4"/>
          <p:cNvSpPr>
            <a:spLocks noGrp="1"/>
          </p:cNvSpPr>
          <p:nvPr>
            <p:ph idx="4294967295"/>
          </p:nvPr>
        </p:nvSpPr>
        <p:spPr bwMode="auto">
          <a:xfrm>
            <a:off x="625475" y="1152525"/>
            <a:ext cx="10961688" cy="593725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Arial" charset="0"/>
              <a:buNone/>
            </a:pPr>
            <a:endParaRPr lang="en-US" sz="2400" cap="none" dirty="0" smtClean="0">
              <a:solidFill>
                <a:srgbClr val="AEB1C0"/>
              </a:solidFill>
            </a:endParaRPr>
          </a:p>
        </p:txBody>
      </p:sp>
      <p:sp>
        <p:nvSpPr>
          <p:cNvPr id="24579" name="Content Placeholder 3"/>
          <p:cNvSpPr txBox="1">
            <a:spLocks/>
          </p:cNvSpPr>
          <p:nvPr/>
        </p:nvSpPr>
        <p:spPr bwMode="auto">
          <a:xfrm>
            <a:off x="609600" y="6153150"/>
            <a:ext cx="10977563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789" tIns="60894" rIns="121789" bIns="60894"/>
          <a:lstStyle/>
          <a:p>
            <a:pPr indent="-455613">
              <a:spcBef>
                <a:spcPct val="20000"/>
              </a:spcBef>
              <a:buFont typeface="Wingdings" pitchFamily="2" charset="2"/>
              <a:buNone/>
            </a:pPr>
            <a:endParaRPr lang="en-US">
              <a:solidFill>
                <a:srgbClr val="A6A6A6"/>
              </a:solidFill>
              <a:latin typeface="Helvetica Neue Bold Condensed"/>
              <a:ea typeface="Helvetica Neue Bold Condensed"/>
              <a:cs typeface="Helvetica Neue Bold Condensed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09600" y="5407025"/>
            <a:ext cx="10960100" cy="593725"/>
          </a:xfrm>
          <a:prstGeom prst="rect">
            <a:avLst/>
          </a:prstGeom>
        </p:spPr>
        <p:txBody>
          <a:bodyPr lIns="121789" tIns="60894" rIns="121789" bIns="60894"/>
          <a:lstStyle/>
          <a:p>
            <a:pPr defTabSz="608945" fontAlgn="auto"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lang="en-US" cap="all" dirty="0">
              <a:solidFill>
                <a:srgbClr val="DA924A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4581" name="Content Placeholder 10"/>
          <p:cNvSpPr>
            <a:spLocks noGrp="1"/>
          </p:cNvSpPr>
          <p:nvPr>
            <p:ph idx="4294967295"/>
          </p:nvPr>
        </p:nvSpPr>
        <p:spPr bwMode="auto">
          <a:xfrm>
            <a:off x="609599" y="2541588"/>
            <a:ext cx="9635067" cy="53315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914400" lvl="1" indent="-457200" eaLnBrk="1" hangingPunct="1">
              <a:buFont typeface="+mj-lt"/>
              <a:buAutoNum type="arabicPeriod"/>
            </a:pPr>
            <a:r>
              <a:rPr lang="en-US" sz="2400" b="1" dirty="0" smtClean="0">
                <a:solidFill>
                  <a:srgbClr val="666666"/>
                </a:solidFill>
              </a:rPr>
              <a:t>Accessibility:</a:t>
            </a:r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</a:rPr>
              <a:t> The website can be found and used by all people</a:t>
            </a: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en-US" sz="2400" b="1" dirty="0" smtClean="0">
                <a:solidFill>
                  <a:srgbClr val="666666"/>
                </a:solidFill>
              </a:rPr>
              <a:t>Stability:</a:t>
            </a:r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</a:rPr>
              <a:t> The website is consistent and trustworthy</a:t>
            </a: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en-US" sz="2400" b="1" dirty="0" smtClean="0">
                <a:solidFill>
                  <a:srgbClr val="666666"/>
                </a:solidFill>
              </a:rPr>
              <a:t>Usability:</a:t>
            </a:r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</a:rPr>
              <a:t> The website is user-friendly</a:t>
            </a: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en-US" sz="2400" b="1" dirty="0" smtClean="0">
                <a:solidFill>
                  <a:srgbClr val="666666"/>
                </a:solidFill>
              </a:rPr>
              <a:t>Reliability:</a:t>
            </a:r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</a:rPr>
              <a:t> The website is consistently available, without downtime</a:t>
            </a: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en-US" sz="2400" b="1" dirty="0" smtClean="0">
                <a:solidFill>
                  <a:srgbClr val="666666"/>
                </a:solidFill>
              </a:rPr>
              <a:t>Functionality:</a:t>
            </a:r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</a:rPr>
              <a:t> The website offers content, tools and services users value</a:t>
            </a:r>
          </a:p>
          <a:p>
            <a:pPr marL="914400" lvl="1" indent="-457200" eaLnBrk="1" hangingPunct="1">
              <a:buFont typeface="+mj-lt"/>
              <a:buAutoNum type="arabicPeriod"/>
            </a:pPr>
            <a:r>
              <a:rPr lang="en-US" sz="2400" b="1" dirty="0" smtClean="0">
                <a:solidFill>
                  <a:srgbClr val="666666"/>
                </a:solidFill>
              </a:rPr>
              <a:t>Flexibility:</a:t>
            </a:r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</a:rPr>
              <a:t> The website adapts to needs and wants of users.</a:t>
            </a:r>
            <a:endParaRPr lang="en-US" sz="20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 eaLnBrk="1" hangingPunct="1">
              <a:buNone/>
            </a:pPr>
            <a:endParaRPr lang="en-US" sz="2400" cap="none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 eaLnBrk="1" hangingPunct="1">
              <a:buNone/>
            </a:pPr>
            <a:r>
              <a:rPr lang="en-US" sz="2400" cap="none" dirty="0" smtClean="0">
                <a:solidFill>
                  <a:schemeClr val="bg1">
                    <a:lumMod val="65000"/>
                  </a:schemeClr>
                </a:solidFill>
              </a:rPr>
              <a:t>See also:</a:t>
            </a:r>
          </a:p>
          <a:p>
            <a:pPr marL="457200" indent="-457200" eaLnBrk="1" hangingPunct="1">
              <a:buNone/>
            </a:pPr>
            <a:r>
              <a:rPr lang="en-US" sz="2400" b="1" dirty="0" smtClean="0">
                <a:hlinkClick r:id="rId3" tooltip="Permanent Link to Human Behavior Theories That Can be Applied to Web Design"/>
              </a:rPr>
              <a:t>Human Behavior Theories That Can be Applied to Web Design</a:t>
            </a:r>
            <a:endParaRPr lang="en-US" sz="2400" b="1" dirty="0" smtClean="0"/>
          </a:p>
          <a:p>
            <a:pPr marL="457200" indent="-457200" eaLnBrk="1" hangingPunct="1">
              <a:buNone/>
            </a:pPr>
            <a:r>
              <a:rPr lang="en-US" sz="2400" cap="none" dirty="0" smtClean="0">
                <a:solidFill>
                  <a:schemeClr val="bg1">
                    <a:lumMod val="65000"/>
                  </a:schemeClr>
                </a:solidFill>
              </a:rPr>
              <a:t>by Alexander Dawson</a:t>
            </a:r>
          </a:p>
          <a:p>
            <a:pPr>
              <a:buNone/>
            </a:pPr>
            <a:r>
              <a:rPr lang="en-US" sz="2400" b="1" dirty="0" smtClean="0">
                <a:hlinkClick r:id="rId4" tooltip="Permanent Link to 10 Usability Tips Based on Research Studies"/>
              </a:rPr>
              <a:t>10 Usability Tips Based on Research Studies</a:t>
            </a:r>
            <a:endParaRPr lang="en-US" sz="2400" b="1" dirty="0" smtClean="0"/>
          </a:p>
          <a:p>
            <a:pPr marL="457200" indent="-457200" eaLnBrk="1" hangingPunct="1">
              <a:buNone/>
            </a:pPr>
            <a:r>
              <a:rPr lang="en-US" sz="2400" cap="none" dirty="0" smtClean="0">
                <a:solidFill>
                  <a:schemeClr val="bg1">
                    <a:lumMod val="65000"/>
                  </a:schemeClr>
                </a:solidFill>
              </a:rPr>
              <a:t>by Cameron Chapman</a:t>
            </a:r>
          </a:p>
          <a:p>
            <a:pPr marL="457200" indent="-457200" eaLnBrk="1" hangingPunct="1">
              <a:buNone/>
            </a:pPr>
            <a:r>
              <a:rPr lang="en-US" sz="2400" dirty="0" smtClean="0">
                <a:hlinkClick r:id="rId5"/>
              </a:rPr>
              <a:t>Book of Speed</a:t>
            </a:r>
            <a:endParaRPr lang="en-US" sz="2400" dirty="0" smtClean="0"/>
          </a:p>
          <a:p>
            <a:pPr marL="457200" indent="-457200" eaLnBrk="1" hangingPunct="1">
              <a:buNone/>
            </a:pPr>
            <a:r>
              <a:rPr lang="en-US" sz="2400" cap="none" dirty="0" smtClean="0">
                <a:solidFill>
                  <a:schemeClr val="bg1">
                    <a:lumMod val="65000"/>
                  </a:schemeClr>
                </a:solidFill>
              </a:rPr>
              <a:t>by </a:t>
            </a:r>
            <a:r>
              <a:rPr lang="en-US" sz="2400" cap="none" dirty="0" err="1" smtClean="0">
                <a:solidFill>
                  <a:schemeClr val="bg1">
                    <a:lumMod val="65000"/>
                  </a:schemeClr>
                </a:solidFill>
              </a:rPr>
              <a:t>Stoyan</a:t>
            </a:r>
            <a:r>
              <a:rPr lang="en-US" sz="2400" cap="none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cap="none" dirty="0" err="1" smtClean="0">
                <a:solidFill>
                  <a:schemeClr val="bg1">
                    <a:lumMod val="65000"/>
                  </a:schemeClr>
                </a:solidFill>
              </a:rPr>
              <a:t>Stefanov</a:t>
            </a:r>
            <a:endParaRPr lang="en-US" sz="2400" cap="none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 eaLnBrk="1" hangingPunct="1">
              <a:buNone/>
            </a:pPr>
            <a:endParaRPr lang="en-US" sz="2400" cap="none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 eaLnBrk="1" hangingPunct="1">
              <a:buNone/>
            </a:pPr>
            <a:endParaRPr lang="en-US" sz="2400" cap="none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582" name="Content Placeholder 2"/>
          <p:cNvSpPr>
            <a:spLocks/>
          </p:cNvSpPr>
          <p:nvPr/>
        </p:nvSpPr>
        <p:spPr bwMode="auto">
          <a:xfrm>
            <a:off x="609600" y="1963738"/>
            <a:ext cx="3335421" cy="492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789" tIns="60894" rIns="121789" bIns="60894">
            <a:spAutoFit/>
          </a:bodyPr>
          <a:lstStyle/>
          <a:p>
            <a:pPr indent="-455613">
              <a:spcBef>
                <a:spcPct val="20000"/>
              </a:spcBef>
            </a:pPr>
            <a:r>
              <a:rPr lang="en-US" dirty="0" smtClean="0">
                <a:solidFill>
                  <a:srgbClr val="DA924A"/>
                </a:solidFill>
                <a:latin typeface="Helvetica Neue Bold Condensed"/>
                <a:ea typeface="Helvetica Neue Bold Condensed"/>
                <a:cs typeface="Helvetica Neue Bold Condensed"/>
              </a:rPr>
              <a:t>BEFORE YOU INNOVATE…</a:t>
            </a:r>
            <a:endParaRPr lang="en-US" dirty="0">
              <a:solidFill>
                <a:srgbClr val="DA924A"/>
              </a:solidFill>
              <a:latin typeface="Helvetica Neue Bold Condensed"/>
              <a:ea typeface="Helvetica Neue Bold Condensed"/>
              <a:cs typeface="Helvetica Neue Bold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09600" y="365125"/>
            <a:ext cx="10960100" cy="971550"/>
          </a:xfrm>
        </p:spPr>
        <p:txBody>
          <a:bodyPr anchor="t"/>
          <a:lstStyle/>
          <a:p>
            <a:pPr defTabSz="608945"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</a:rPr>
              <a:t>USAGE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ea typeface="+mj-ea"/>
              </a:rPr>
              <a:t>GOALS</a:t>
            </a:r>
            <a:endParaRPr lang="en-US" dirty="0">
              <a:ea typeface="+mj-ea"/>
            </a:endParaRPr>
          </a:p>
        </p:txBody>
      </p:sp>
      <p:sp>
        <p:nvSpPr>
          <p:cNvPr id="24578" name="Content Placeholder 4"/>
          <p:cNvSpPr>
            <a:spLocks noGrp="1"/>
          </p:cNvSpPr>
          <p:nvPr>
            <p:ph idx="4294967295"/>
          </p:nvPr>
        </p:nvSpPr>
        <p:spPr bwMode="auto">
          <a:xfrm>
            <a:off x="625475" y="1152525"/>
            <a:ext cx="10961688" cy="593725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Arial" charset="0"/>
              <a:buNone/>
            </a:pPr>
            <a:endParaRPr lang="en-US" sz="2400" cap="none" dirty="0" smtClean="0">
              <a:solidFill>
                <a:srgbClr val="AEB1C0"/>
              </a:solidFill>
            </a:endParaRPr>
          </a:p>
        </p:txBody>
      </p:sp>
      <p:sp>
        <p:nvSpPr>
          <p:cNvPr id="24579" name="Content Placeholder 3"/>
          <p:cNvSpPr txBox="1">
            <a:spLocks/>
          </p:cNvSpPr>
          <p:nvPr/>
        </p:nvSpPr>
        <p:spPr bwMode="auto">
          <a:xfrm>
            <a:off x="609600" y="6153150"/>
            <a:ext cx="10977563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789" tIns="60894" rIns="121789" bIns="60894"/>
          <a:lstStyle/>
          <a:p>
            <a:pPr indent="-455613">
              <a:spcBef>
                <a:spcPct val="20000"/>
              </a:spcBef>
              <a:buFont typeface="Wingdings" pitchFamily="2" charset="2"/>
              <a:buNone/>
            </a:pPr>
            <a:endParaRPr lang="en-US">
              <a:solidFill>
                <a:srgbClr val="A6A6A6"/>
              </a:solidFill>
              <a:latin typeface="Helvetica Neue Bold Condensed"/>
              <a:ea typeface="Helvetica Neue Bold Condensed"/>
              <a:cs typeface="Helvetica Neue Bold Condensed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09600" y="5407025"/>
            <a:ext cx="10960100" cy="593725"/>
          </a:xfrm>
          <a:prstGeom prst="rect">
            <a:avLst/>
          </a:prstGeom>
        </p:spPr>
        <p:txBody>
          <a:bodyPr lIns="121789" tIns="60894" rIns="121789" bIns="60894"/>
          <a:lstStyle/>
          <a:p>
            <a:pPr defTabSz="608945" fontAlgn="auto"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endParaRPr lang="en-US" cap="all" dirty="0">
              <a:solidFill>
                <a:srgbClr val="DA924A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4581" name="Content Placeholder 10"/>
          <p:cNvSpPr>
            <a:spLocks noGrp="1"/>
          </p:cNvSpPr>
          <p:nvPr>
            <p:ph idx="4294967295"/>
          </p:nvPr>
        </p:nvSpPr>
        <p:spPr bwMode="auto">
          <a:xfrm>
            <a:off x="609600" y="2541588"/>
            <a:ext cx="10960100" cy="52959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0" lvl="1" indent="-285750" eaLnBrk="1" hangingPunct="1">
              <a:buNone/>
            </a:pPr>
            <a:r>
              <a:rPr lang="en-US" sz="2400" dirty="0" smtClean="0">
                <a:solidFill>
                  <a:srgbClr val="B2B2B2"/>
                </a:solidFill>
              </a:rPr>
              <a:t>A successful user visit is obviously defined in different ways for different sites</a:t>
            </a:r>
          </a:p>
          <a:p>
            <a:pPr marL="742950" lvl="1" indent="-285750" eaLnBrk="1" hangingPunct="1">
              <a:buFont typeface="Wingdings" pitchFamily="2" charset="2"/>
              <a:buChar char="§"/>
            </a:pPr>
            <a:endParaRPr lang="en-US" sz="2400" dirty="0" smtClean="0">
              <a:solidFill>
                <a:srgbClr val="B2B2B2"/>
              </a:solidFill>
            </a:endParaRPr>
          </a:p>
          <a:p>
            <a:pPr marL="742950" lvl="1" indent="-285750" eaLnBrk="1" hangingPunct="1">
              <a:buFont typeface="Wingdings" pitchFamily="2" charset="2"/>
              <a:buChar char="§"/>
            </a:pPr>
            <a:r>
              <a:rPr lang="en-US" sz="2400" dirty="0" smtClean="0">
                <a:solidFill>
                  <a:srgbClr val="B2B2B2"/>
                </a:solidFill>
              </a:rPr>
              <a:t>Reading/learning</a:t>
            </a:r>
          </a:p>
          <a:p>
            <a:pPr marL="742950" lvl="1" indent="-285750" eaLnBrk="1" hangingPunct="1">
              <a:buFont typeface="Wingdings" pitchFamily="2" charset="2"/>
              <a:buChar char="§"/>
            </a:pPr>
            <a:r>
              <a:rPr lang="en-US" sz="2400" dirty="0" smtClean="0">
                <a:solidFill>
                  <a:srgbClr val="B2B2B2"/>
                </a:solidFill>
              </a:rPr>
              <a:t>Purchasing product</a:t>
            </a:r>
          </a:p>
          <a:p>
            <a:pPr marL="742950" lvl="1" indent="-285750" eaLnBrk="1" hangingPunct="1">
              <a:buFont typeface="Wingdings" pitchFamily="2" charset="2"/>
              <a:buChar char="§"/>
            </a:pPr>
            <a:r>
              <a:rPr lang="en-US" sz="2400" dirty="0" smtClean="0">
                <a:solidFill>
                  <a:srgbClr val="B2B2B2"/>
                </a:solidFill>
              </a:rPr>
              <a:t>Registering an account</a:t>
            </a:r>
          </a:p>
          <a:p>
            <a:pPr marL="742950" lvl="1" indent="-285750" eaLnBrk="1" hangingPunct="1">
              <a:buFont typeface="Wingdings" pitchFamily="2" charset="2"/>
              <a:buChar char="§"/>
            </a:pPr>
            <a:r>
              <a:rPr lang="en-US" sz="2400" cap="none" dirty="0" smtClean="0">
                <a:solidFill>
                  <a:srgbClr val="B2B2B2"/>
                </a:solidFill>
              </a:rPr>
              <a:t>Exploring</a:t>
            </a:r>
          </a:p>
          <a:p>
            <a:pPr marL="742950" lvl="1" indent="-285750" eaLnBrk="1" hangingPunct="1">
              <a:buFont typeface="Wingdings" pitchFamily="2" charset="2"/>
              <a:buChar char="§"/>
            </a:pPr>
            <a:r>
              <a:rPr lang="en-US" sz="2400" dirty="0" smtClean="0">
                <a:solidFill>
                  <a:srgbClr val="B2B2B2"/>
                </a:solidFill>
              </a:rPr>
              <a:t>Sharing</a:t>
            </a:r>
          </a:p>
          <a:p>
            <a:pPr marL="742950" lvl="1" indent="-285750" eaLnBrk="1" hangingPunct="1">
              <a:buFont typeface="Wingdings" pitchFamily="2" charset="2"/>
              <a:buChar char="§"/>
            </a:pPr>
            <a:endParaRPr lang="en-US" sz="2400" dirty="0" smtClean="0">
              <a:solidFill>
                <a:srgbClr val="B2B2B2"/>
              </a:solidFill>
            </a:endParaRPr>
          </a:p>
          <a:p>
            <a:pPr marL="0" lvl="1" indent="-285750" eaLnBrk="1" hangingPunct="1">
              <a:buNone/>
            </a:pPr>
            <a:r>
              <a:rPr lang="en-US" sz="2400" dirty="0" smtClean="0">
                <a:solidFill>
                  <a:srgbClr val="B2B2B2"/>
                </a:solidFill>
              </a:rPr>
              <a:t>The key performance indicators by which we gauge success then – session times, number of clicks, calls to action – are going to vary. Step 1 is defining your goals.</a:t>
            </a:r>
          </a:p>
          <a:p>
            <a:pPr marL="742950" lvl="1" indent="-285750" eaLnBrk="1" hangingPunct="1">
              <a:buNone/>
            </a:pPr>
            <a:endParaRPr lang="en-US" sz="2400" cap="none" dirty="0" smtClean="0">
              <a:solidFill>
                <a:srgbClr val="B2B2B2"/>
              </a:solidFill>
            </a:endParaRPr>
          </a:p>
          <a:p>
            <a:pPr marL="457200" indent="-457200" eaLnBrk="1" hangingPunct="1">
              <a:buNone/>
            </a:pPr>
            <a:r>
              <a:rPr lang="en-US" sz="2400" cap="none" dirty="0" smtClean="0">
                <a:solidFill>
                  <a:schemeClr val="bg1">
                    <a:lumMod val="65000"/>
                  </a:schemeClr>
                </a:solidFill>
              </a:rPr>
              <a:t>See also:</a:t>
            </a:r>
          </a:p>
          <a:p>
            <a:pPr>
              <a:buNone/>
            </a:pPr>
            <a:r>
              <a:rPr lang="en-US" sz="2400" dirty="0" smtClean="0">
                <a:hlinkClick r:id="rId3"/>
              </a:rPr>
              <a:t>Make Web Visitors Stay Longer</a:t>
            </a:r>
            <a:endParaRPr lang="en-US" sz="2400" dirty="0" smtClean="0"/>
          </a:p>
          <a:p>
            <a:pPr>
              <a:buNone/>
            </a:pPr>
            <a:r>
              <a:rPr lang="en-US" sz="2400" cap="none" dirty="0" smtClean="0">
                <a:solidFill>
                  <a:schemeClr val="bg1">
                    <a:lumMod val="65000"/>
                  </a:schemeClr>
                </a:solidFill>
              </a:rPr>
              <a:t>by </a:t>
            </a:r>
            <a:r>
              <a:rPr lang="en-US" sz="2400" cap="none" dirty="0" err="1" smtClean="0">
                <a:solidFill>
                  <a:schemeClr val="bg1">
                    <a:lumMod val="65000"/>
                  </a:schemeClr>
                </a:solidFill>
              </a:rPr>
              <a:t>Cinetech</a:t>
            </a:r>
            <a:endParaRPr lang="en-US" sz="2400" cap="none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742950" lvl="1" indent="-285750" eaLnBrk="1" hangingPunct="1">
              <a:buFont typeface="Wingdings" pitchFamily="2" charset="2"/>
              <a:buChar char="§"/>
            </a:pPr>
            <a:endParaRPr lang="en-US" sz="2400" cap="none" dirty="0" smtClean="0">
              <a:solidFill>
                <a:srgbClr val="B2B2B2"/>
              </a:solidFill>
            </a:endParaRPr>
          </a:p>
        </p:txBody>
      </p:sp>
      <p:sp>
        <p:nvSpPr>
          <p:cNvPr id="24582" name="Content Placeholder 2"/>
          <p:cNvSpPr>
            <a:spLocks/>
          </p:cNvSpPr>
          <p:nvPr/>
        </p:nvSpPr>
        <p:spPr bwMode="auto">
          <a:xfrm>
            <a:off x="609600" y="1963738"/>
            <a:ext cx="2314526" cy="492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789" tIns="60894" rIns="121789" bIns="60894">
            <a:spAutoFit/>
          </a:bodyPr>
          <a:lstStyle/>
          <a:p>
            <a:pPr indent="-455613">
              <a:spcBef>
                <a:spcPct val="20000"/>
              </a:spcBef>
            </a:pPr>
            <a:r>
              <a:rPr lang="en-US" dirty="0" smtClean="0">
                <a:solidFill>
                  <a:srgbClr val="DA924A"/>
                </a:solidFill>
                <a:latin typeface="Helvetica Neue Bold Condensed"/>
                <a:ea typeface="Helvetica Neue Bold Condensed"/>
                <a:cs typeface="Helvetica Neue Bold Condensed"/>
              </a:rPr>
              <a:t>DEFINE SUCCESS</a:t>
            </a:r>
            <a:endParaRPr lang="en-US" dirty="0">
              <a:solidFill>
                <a:srgbClr val="DA924A"/>
              </a:solidFill>
              <a:latin typeface="Helvetica Neue Bold Condensed"/>
              <a:ea typeface="Helvetica Neue Bold Condensed"/>
              <a:cs typeface="Helvetica Neue Bold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14360</TotalTime>
  <Words>1292</Words>
  <Application>Microsoft Macintosh PowerPoint</Application>
  <PresentationFormat>Ledger Paper (11x17 in)</PresentationFormat>
  <Paragraphs>305</Paragraphs>
  <Slides>61</Slides>
  <Notes>19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Office Theme</vt:lpstr>
      <vt:lpstr>FunctionalDESIGNLAB</vt:lpstr>
      <vt:lpstr>OVERVIEW</vt:lpstr>
      <vt:lpstr>DESCRIPTION</vt:lpstr>
      <vt:lpstr>ABOUTuS</vt:lpstr>
      <vt:lpstr>GOALS</vt:lpstr>
      <vt:lpstr>FLOW</vt:lpstr>
      <vt:lpstr>BASELINE</vt:lpstr>
      <vt:lpstr>HIERARCHYOFNEEDS</vt:lpstr>
      <vt:lpstr>USAGEGOALS</vt:lpstr>
      <vt:lpstr>CONTENTVSMEsSAGE</vt:lpstr>
      <vt:lpstr>HOMEPAGEANATOMY</vt:lpstr>
      <vt:lpstr>HOMEPAGEANATOMY</vt:lpstr>
      <vt:lpstr>SIDEDOORS</vt:lpstr>
      <vt:lpstr>CONTENTPAGE</vt:lpstr>
      <vt:lpstr>BEYONDBASICS</vt:lpstr>
      <vt:lpstr>FORMDRIVENINTERACTION</vt:lpstr>
      <vt:lpstr>FORMDRIVENINTERACTION</vt:lpstr>
      <vt:lpstr>FORMDRIVENINTERACTION</vt:lpstr>
      <vt:lpstr>BROWSEPOWERTOOLS</vt:lpstr>
      <vt:lpstr>BROWSEPOWERTOOLS</vt:lpstr>
      <vt:lpstr>BROWSEPOWERTOOLS</vt:lpstr>
      <vt:lpstr>INTERACTIVEBRANDMODULE</vt:lpstr>
      <vt:lpstr>INTERACTIVEBRANDMODULE</vt:lpstr>
      <vt:lpstr>INTERACTIVEBRANDMODULE</vt:lpstr>
      <vt:lpstr>SINGLEPLANESITE</vt:lpstr>
      <vt:lpstr>SINGLEPLANESITE</vt:lpstr>
      <vt:lpstr>SINGLEPLANESITE</vt:lpstr>
      <vt:lpstr>SCROLLTRIGGEREDCONTENT</vt:lpstr>
      <vt:lpstr>SCROLLTRIGGEREDCONTENT</vt:lpstr>
      <vt:lpstr>SCROLLTRIGGEREDCONTENT</vt:lpstr>
      <vt:lpstr>SCROLLTRIGGEREDCONTENT</vt:lpstr>
      <vt:lpstr>SCROLLTRIGGEREDCONTENT</vt:lpstr>
      <vt:lpstr>FIXEDNAVELEMENTS</vt:lpstr>
      <vt:lpstr>FIXEDNAVELEMENTS</vt:lpstr>
      <vt:lpstr>FIXEDNAVELEMENTS</vt:lpstr>
      <vt:lpstr>DIMENSIONALPLANES</vt:lpstr>
      <vt:lpstr>DIMENSIONALPLANES</vt:lpstr>
      <vt:lpstr>DIMENSIONALPLANES</vt:lpstr>
      <vt:lpstr>DIMENSIONALPLANES</vt:lpstr>
      <vt:lpstr>TEXTVISUALIZATIONS</vt:lpstr>
      <vt:lpstr>TEXTVISUALIZATIONS</vt:lpstr>
      <vt:lpstr>TEXTVISUALIZATIONS</vt:lpstr>
      <vt:lpstr>DYNAMICVISUALIZATIONS</vt:lpstr>
      <vt:lpstr>DYNAMICVISUALIZATIONS</vt:lpstr>
      <vt:lpstr>DYNAMICVISUALIZATIONS</vt:lpstr>
      <vt:lpstr>DYNAMICVISUALIZATIONS</vt:lpstr>
      <vt:lpstr>INFOMOUS</vt:lpstr>
      <vt:lpstr>AUDIENCECASESTUDY</vt:lpstr>
      <vt:lpstr>UAMS</vt:lpstr>
      <vt:lpstr>UAMS</vt:lpstr>
      <vt:lpstr>UAMS</vt:lpstr>
      <vt:lpstr>UAMS</vt:lpstr>
      <vt:lpstr>badEXAMPLES</vt:lpstr>
      <vt:lpstr>badEXAMPLES</vt:lpstr>
      <vt:lpstr>Q&amp;A</vt:lpstr>
      <vt:lpstr>TAKEAWAYS</vt:lpstr>
      <vt:lpstr>XxxxxXXXXXXXXX</vt:lpstr>
      <vt:lpstr>uSABILITYCHECKLIST</vt:lpstr>
      <vt:lpstr>FUNNELSVSWEBS</vt:lpstr>
      <vt:lpstr>LONGTERMRELATIONSHIPS</vt:lpstr>
      <vt:lpstr>THANKYOU</vt:lpstr>
    </vt:vector>
  </TitlesOfParts>
  <Manager/>
  <Company>Infomous</Company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Infomous slides for FutureM event</dc:title>
  <dc:subject/>
  <dc:creator>Paolo Gaudiano</dc:creator>
  <cp:keywords/>
  <dc:description/>
  <cp:lastModifiedBy>Paolo Gaudiano</cp:lastModifiedBy>
  <cp:revision>85</cp:revision>
  <dcterms:created xsi:type="dcterms:W3CDTF">2011-09-10T10:15:29Z</dcterms:created>
  <dcterms:modified xsi:type="dcterms:W3CDTF">2011-09-11T22:24:00Z</dcterms:modified>
  <cp:category/>
</cp:coreProperties>
</file>